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73" r:id="rId6"/>
    <p:sldId id="274" r:id="rId7"/>
    <p:sldId id="275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letter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A02C"/>
    <a:srgbClr val="6EA82E"/>
    <a:srgbClr val="78B832"/>
    <a:srgbClr val="FF9900"/>
    <a:srgbClr val="FF0000"/>
    <a:srgbClr val="FFF3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1" autoAdjust="0"/>
    <p:restoredTop sz="94628" autoAdjust="0"/>
  </p:normalViewPr>
  <p:slideViewPr>
    <p:cSldViewPr snapToGrid="0">
      <p:cViewPr>
        <p:scale>
          <a:sx n="86" d="100"/>
          <a:sy n="86" d="100"/>
        </p:scale>
        <p:origin x="-1118" y="-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3428F1-6D41-4213-BBA8-F87415882C81}" type="datetimeFigureOut">
              <a:rPr lang="en-US" smtClean="0"/>
              <a:t>9/7/2018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5148B9-76A3-421C-8E00-B7DDE081A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95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moved from rural (countryside) houses to tenement buildings in cities.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148B9-76A3-421C-8E00-B7DDE081A8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88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4278300" y="3668216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0" y="794633"/>
            <a:ext cx="8520600" cy="2610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400">
                <a:latin typeface="+mj-lt"/>
              </a:defRPr>
            </a:lvl1pPr>
            <a:lvl2pPr lvl="1" algn="ctr">
              <a:spcBef>
                <a:spcPts val="0"/>
              </a:spcBef>
              <a:buSzPct val="100000"/>
              <a:defRPr sz="5400"/>
            </a:lvl2pPr>
            <a:lvl3pPr lvl="2" algn="ctr">
              <a:spcBef>
                <a:spcPts val="0"/>
              </a:spcBef>
              <a:buSzPct val="100000"/>
              <a:defRPr sz="5400"/>
            </a:lvl3pPr>
            <a:lvl4pPr lvl="3" algn="ctr">
              <a:spcBef>
                <a:spcPts val="0"/>
              </a:spcBef>
              <a:buSzPct val="100000"/>
              <a:defRPr sz="5400"/>
            </a:lvl4pPr>
            <a:lvl5pPr lvl="4" algn="ctr">
              <a:spcBef>
                <a:spcPts val="0"/>
              </a:spcBef>
              <a:buSzPct val="100000"/>
              <a:defRPr sz="5400"/>
            </a:lvl5pPr>
            <a:lvl6pPr lvl="5" algn="ctr">
              <a:spcBef>
                <a:spcPts val="0"/>
              </a:spcBef>
              <a:buSzPct val="100000"/>
              <a:defRPr sz="5400"/>
            </a:lvl6pPr>
            <a:lvl7pPr lvl="6" algn="ctr">
              <a:spcBef>
                <a:spcPts val="0"/>
              </a:spcBef>
              <a:buSzPct val="100000"/>
              <a:defRPr sz="5400"/>
            </a:lvl7pPr>
            <a:lvl8pPr lvl="7" algn="ctr">
              <a:spcBef>
                <a:spcPts val="0"/>
              </a:spcBef>
              <a:buSzPct val="100000"/>
              <a:defRPr sz="5400"/>
            </a:lvl8pPr>
            <a:lvl9pPr lvl="8" algn="ctr">
              <a:spcBef>
                <a:spcPts val="0"/>
              </a:spcBef>
              <a:buSzPct val="100000"/>
              <a:defRPr sz="54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4221097"/>
            <a:ext cx="8520600" cy="978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600">
                <a:latin typeface="+mn-l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6" name="Shape 8"/>
          <p:cNvSpPr txBox="1">
            <a:spLocks noGrp="1"/>
          </p:cNvSpPr>
          <p:nvPr>
            <p:ph type="sldNum" idx="12"/>
          </p:nvPr>
        </p:nvSpPr>
        <p:spPr>
          <a:xfrm>
            <a:off x="8595300" y="6495526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defRPr sz="180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fld id="{8480D3A0-940C-47D4-8E2A-FCEA3D903E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948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311700" y="1557233"/>
            <a:ext cx="8520600" cy="2640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defRPr sz="3200" b="0" i="0" u="none" strike="noStrike" cap="none">
                <a:solidFill>
                  <a:schemeClr val="accent3"/>
                </a:solidFill>
                <a:latin typeface="+mj-lt"/>
                <a:ea typeface="Alfa Slab One"/>
                <a:cs typeface="Alfa Slab One"/>
                <a:sym typeface="Alfa Slab One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defRPr sz="110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11700" y="4299000"/>
            <a:ext cx="8520600" cy="1428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hape 8"/>
          <p:cNvSpPr txBox="1">
            <a:spLocks noGrp="1"/>
          </p:cNvSpPr>
          <p:nvPr>
            <p:ph type="sldNum" idx="12"/>
          </p:nvPr>
        </p:nvSpPr>
        <p:spPr>
          <a:xfrm>
            <a:off x="8595300" y="6495526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defRPr sz="180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fld id="{8480D3A0-940C-47D4-8E2A-FCEA3D903E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968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311700" y="3307400"/>
            <a:ext cx="8114400" cy="3261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rgbClr val="77405D"/>
                </a:solidFill>
                <a:latin typeface="+mj-lt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Shape 8"/>
          <p:cNvSpPr txBox="1">
            <a:spLocks noGrp="1"/>
          </p:cNvSpPr>
          <p:nvPr>
            <p:ph type="sldNum" idx="12"/>
          </p:nvPr>
        </p:nvSpPr>
        <p:spPr>
          <a:xfrm>
            <a:off x="8595300" y="6495526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defRPr sz="180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fld id="{8480D3A0-940C-47D4-8E2A-FCEA3D903E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91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3200">
                <a:latin typeface="+mj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2400">
                <a:solidFill>
                  <a:srgbClr val="77405D"/>
                </a:solidFill>
                <a:latin typeface="+mn-lt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hape 8"/>
          <p:cNvSpPr txBox="1">
            <a:spLocks noGrp="1"/>
          </p:cNvSpPr>
          <p:nvPr>
            <p:ph type="sldNum" idx="12"/>
          </p:nvPr>
        </p:nvSpPr>
        <p:spPr>
          <a:xfrm>
            <a:off x="8595300" y="6495526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defRPr sz="180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fld id="{8480D3A0-940C-47D4-8E2A-FCEA3D903E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33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lfa Slab One"/>
              <a:buNone/>
              <a:defRPr sz="3200" b="0" i="0" u="none" strike="noStrike" cap="none" dirty="0">
                <a:solidFill>
                  <a:schemeClr val="accent3"/>
                </a:solidFill>
                <a:latin typeface="+mj-lt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hape 8"/>
          <p:cNvSpPr txBox="1">
            <a:spLocks noGrp="1"/>
          </p:cNvSpPr>
          <p:nvPr>
            <p:ph type="sldNum" idx="12"/>
          </p:nvPr>
        </p:nvSpPr>
        <p:spPr>
          <a:xfrm>
            <a:off x="8595300" y="6495526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defRPr sz="180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fld id="{8480D3A0-940C-47D4-8E2A-FCEA3D903E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75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lfa Slab One"/>
              <a:buNone/>
              <a:defRPr sz="3200" b="0" i="0" u="none" strike="noStrike" cap="none">
                <a:solidFill>
                  <a:schemeClr val="accent3"/>
                </a:solidFill>
                <a:latin typeface="+mj-lt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Shape 8"/>
          <p:cNvSpPr txBox="1">
            <a:spLocks noGrp="1"/>
          </p:cNvSpPr>
          <p:nvPr>
            <p:ph type="sldNum" idx="12"/>
          </p:nvPr>
        </p:nvSpPr>
        <p:spPr>
          <a:xfrm>
            <a:off x="8595300" y="6495526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defRPr sz="180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fld id="{8480D3A0-940C-47D4-8E2A-FCEA3D903E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30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842400"/>
            <a:ext cx="2808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lfa Slab One"/>
              <a:buNone/>
              <a:defRPr sz="3200" b="0" i="0" u="none" strike="noStrike" cap="none">
                <a:solidFill>
                  <a:schemeClr val="accent3"/>
                </a:solidFill>
                <a:latin typeface="+mj-lt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1987833"/>
            <a:ext cx="2808000" cy="4104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3200" b="0" i="0" u="none" strike="noStrike" cap="none">
                <a:solidFill>
                  <a:schemeClr val="accent3"/>
                </a:solidFill>
                <a:latin typeface="+mj-lt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hape 8"/>
          <p:cNvSpPr txBox="1">
            <a:spLocks noGrp="1"/>
          </p:cNvSpPr>
          <p:nvPr>
            <p:ph type="sldNum" idx="12"/>
          </p:nvPr>
        </p:nvSpPr>
        <p:spPr>
          <a:xfrm>
            <a:off x="8595300" y="6495526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defRPr sz="180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fld id="{8480D3A0-940C-47D4-8E2A-FCEA3D903E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82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838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lfa Slab One"/>
              <a:buNone/>
              <a:defRPr sz="3200" b="0" i="0" u="none" strike="noStrike" cap="none">
                <a:solidFill>
                  <a:schemeClr val="accent3"/>
                </a:solidFill>
                <a:latin typeface="+mj-lt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" name="Shape 8"/>
          <p:cNvSpPr txBox="1">
            <a:spLocks noGrp="1"/>
          </p:cNvSpPr>
          <p:nvPr>
            <p:ph type="sldNum" idx="12"/>
          </p:nvPr>
        </p:nvSpPr>
        <p:spPr>
          <a:xfrm>
            <a:off x="8595300" y="6495526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defRPr sz="180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fld id="{8480D3A0-940C-47D4-8E2A-FCEA3D903E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78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4572000" y="133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800"/>
          </a:p>
        </p:txBody>
      </p:sp>
      <p:cxnSp>
        <p:nvCxnSpPr>
          <p:cNvPr id="38" name="Shape 38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265500" y="1834132"/>
            <a:ext cx="4045200" cy="2069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lfa Slab One"/>
              <a:buNone/>
              <a:defRPr sz="3200" b="0" i="0" u="none" strike="noStrike" cap="none">
                <a:solidFill>
                  <a:schemeClr val="accent3"/>
                </a:solidFill>
                <a:latin typeface="+mj-lt"/>
                <a:ea typeface="Alfa Slab One"/>
                <a:cs typeface="Alfa Slab One"/>
                <a:sym typeface="Alfa Slab One"/>
              </a:defRPr>
            </a:lvl1pPr>
            <a:lvl2pPr lvl="1" algn="ctr">
              <a:spcBef>
                <a:spcPts val="0"/>
              </a:spcBef>
              <a:buSzPct val="100000"/>
              <a:defRPr sz="3800"/>
            </a:lvl2pPr>
            <a:lvl3pPr lvl="2" algn="ctr">
              <a:spcBef>
                <a:spcPts val="0"/>
              </a:spcBef>
              <a:buSzPct val="100000"/>
              <a:defRPr sz="3800"/>
            </a:lvl3pPr>
            <a:lvl4pPr lvl="3" algn="ctr">
              <a:spcBef>
                <a:spcPts val="0"/>
              </a:spcBef>
              <a:buSzPct val="100000"/>
              <a:defRPr sz="3800"/>
            </a:lvl4pPr>
            <a:lvl5pPr lvl="4" algn="ctr">
              <a:spcBef>
                <a:spcPts val="0"/>
              </a:spcBef>
              <a:buSzPct val="100000"/>
              <a:defRPr sz="3800"/>
            </a:lvl5pPr>
            <a:lvl6pPr lvl="5" algn="ctr">
              <a:spcBef>
                <a:spcPts val="0"/>
              </a:spcBef>
              <a:buSzPct val="100000"/>
              <a:defRPr sz="3800"/>
            </a:lvl6pPr>
            <a:lvl7pPr lvl="6" algn="ctr">
              <a:spcBef>
                <a:spcPts val="0"/>
              </a:spcBef>
              <a:buSzPct val="100000"/>
              <a:defRPr sz="3800"/>
            </a:lvl7pPr>
            <a:lvl8pPr lvl="7" algn="ctr">
              <a:spcBef>
                <a:spcPts val="0"/>
              </a:spcBef>
              <a:buSzPct val="100000"/>
              <a:defRPr sz="3800"/>
            </a:lvl8pPr>
            <a:lvl9pPr lvl="8" algn="ctr">
              <a:spcBef>
                <a:spcPts val="0"/>
              </a:spcBef>
              <a:buSzPct val="100000"/>
              <a:defRPr sz="38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265500" y="3974834"/>
            <a:ext cx="4045200" cy="1793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95300" y="6495526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defRPr sz="180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fld id="{8480D3A0-940C-47D4-8E2A-FCEA3D903E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07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319500" y="5644967"/>
            <a:ext cx="5998800" cy="79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hape 8"/>
          <p:cNvSpPr txBox="1">
            <a:spLocks noGrp="1"/>
          </p:cNvSpPr>
          <p:nvPr>
            <p:ph type="sldNum" idx="12"/>
          </p:nvPr>
        </p:nvSpPr>
        <p:spPr>
          <a:xfrm>
            <a:off x="8595300" y="6495526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defRPr sz="180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fld id="{8480D3A0-940C-47D4-8E2A-FCEA3D903E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95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3000">
              <a:schemeClr val="bg1"/>
            </a:gs>
            <a:gs pos="2000">
              <a:srgbClr val="E06000"/>
            </a:gs>
            <a:gs pos="19000">
              <a:srgbClr val="FFC000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Proxima Nova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95300" y="6495526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defRPr sz="1800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fld id="{8480D3A0-940C-47D4-8E2A-FCEA3D903E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568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3"/>
        </a:buClr>
        <a:buSzPct val="100000"/>
        <a:buFont typeface="Alfa Slab One"/>
        <a:buNone/>
        <a:defRPr sz="3600" b="0" i="0" u="none" strike="noStrike" cap="none" baseline="0">
          <a:solidFill>
            <a:schemeClr val="accent3"/>
          </a:solidFill>
          <a:latin typeface="Palatino Linotype" panose="02040502050505030304" pitchFamily="18" charset="0"/>
          <a:ea typeface="Alfa Slab One"/>
          <a:cs typeface="Arial"/>
          <a:sym typeface="Alfa Slab One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3600" b="0" i="0" u="none" strike="noStrike" cap="none">
          <a:solidFill>
            <a:schemeClr val="dk2"/>
          </a:solidFill>
          <a:latin typeface="+mn-lt"/>
          <a:ea typeface="Proxima Nova"/>
          <a:cs typeface="Arial"/>
          <a:sym typeface="Proxima Nova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microsoft.com/office/2007/relationships/hdphoto" Target="../media/hdphoto9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microsoft.com/office/2007/relationships/hdphoto" Target="../media/hdphoto9.wd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Latin American Immigration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4.7: Immigration and Migration from the Early 1800s to the Present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>
          <a:xfrm>
            <a:off x="8605807" y="6503371"/>
            <a:ext cx="548700" cy="524800"/>
          </a:xfrm>
        </p:spPr>
        <p:txBody>
          <a:bodyPr/>
          <a:lstStyle/>
          <a:p>
            <a:fld id="{8480D3A0-940C-47D4-8E2A-FCEA3D903E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59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3986679" y="1317392"/>
            <a:ext cx="37570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chemeClr val="accent3">
                    <a:lumMod val="75000"/>
                  </a:schemeClr>
                </a:solidFill>
                <a:effectLst/>
                <a:latin typeface="+mj-lt"/>
              </a:rPr>
              <a:t>Island weather: 70° - 90° </a:t>
            </a:r>
          </a:p>
        </p:txBody>
      </p:sp>
      <p:pic>
        <p:nvPicPr>
          <p:cNvPr id="11270" name="Picture 5"/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34" y="4150041"/>
            <a:ext cx="3563183" cy="234234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1271" name="TextBox 6"/>
          <p:cNvSpPr txBox="1">
            <a:spLocks noChangeArrowheads="1"/>
          </p:cNvSpPr>
          <p:nvPr/>
        </p:nvSpPr>
        <p:spPr bwMode="auto">
          <a:xfrm>
            <a:off x="212433" y="1317392"/>
            <a:ext cx="3117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chemeClr val="accent3">
                    <a:lumMod val="75000"/>
                  </a:schemeClr>
                </a:solidFill>
                <a:effectLst/>
                <a:latin typeface="+mj-lt"/>
              </a:rPr>
              <a:t>New York Weather: 20° - 85°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</a:t>
            </a:r>
          </a:p>
        </p:txBody>
      </p:sp>
      <p:pic>
        <p:nvPicPr>
          <p:cNvPr id="9" name="Picture 3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60"/>
          <a:stretch/>
        </p:blipFill>
        <p:spPr bwMode="auto">
          <a:xfrm>
            <a:off x="3986679" y="1647148"/>
            <a:ext cx="4947128" cy="367406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269" name="Picture 4"/>
          <p:cNvPicPr>
            <a:picLocks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64" r="45846" b="11023"/>
          <a:stretch/>
        </p:blipFill>
        <p:spPr bwMode="auto">
          <a:xfrm>
            <a:off x="219335" y="1647148"/>
            <a:ext cx="3563183" cy="234234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0" name="Slide Number Placeholder 3"/>
          <p:cNvSpPr>
            <a:spLocks noGrp="1"/>
          </p:cNvSpPr>
          <p:nvPr>
            <p:ph type="sldNum" idx="12"/>
          </p:nvPr>
        </p:nvSpPr>
        <p:spPr>
          <a:xfrm>
            <a:off x="8605807" y="6503371"/>
            <a:ext cx="548700" cy="524800"/>
          </a:xfrm>
        </p:spPr>
        <p:txBody>
          <a:bodyPr/>
          <a:lstStyle/>
          <a:p>
            <a:fld id="{8480D3A0-940C-47D4-8E2A-FCEA3D903E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73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6693439" y="1330081"/>
            <a:ext cx="1777877" cy="38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chemeClr val="accent3">
                    <a:lumMod val="75000"/>
                  </a:schemeClr>
                </a:solidFill>
                <a:effectLst/>
                <a:latin typeface="+mj-lt"/>
              </a:rPr>
              <a:t>Island food</a:t>
            </a:r>
            <a:r>
              <a:rPr lang="en-US" altLang="en-US" sz="1891" dirty="0">
                <a:solidFill>
                  <a:srgbClr val="000000"/>
                </a:solidFill>
                <a:latin typeface="Baskerville Old Face - 36"/>
              </a:rPr>
              <a:t> 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5413585" y="4740013"/>
            <a:ext cx="13675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dirty="0">
                <a:solidFill>
                  <a:schemeClr val="accent3">
                    <a:lumMod val="75000"/>
                  </a:schemeClr>
                </a:solidFill>
                <a:effectLst/>
                <a:latin typeface="+mj-lt"/>
              </a:rPr>
              <a:t>Rice and beans</a:t>
            </a:r>
          </a:p>
        </p:txBody>
      </p:sp>
      <p:sp>
        <p:nvSpPr>
          <p:cNvPr id="12296" name="TextBox 7"/>
          <p:cNvSpPr txBox="1">
            <a:spLocks noChangeArrowheads="1"/>
          </p:cNvSpPr>
          <p:nvPr/>
        </p:nvSpPr>
        <p:spPr bwMode="auto">
          <a:xfrm>
            <a:off x="5697527" y="6550223"/>
            <a:ext cx="10836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dirty="0">
                <a:solidFill>
                  <a:schemeClr val="accent3">
                    <a:lumMod val="75000"/>
                  </a:schemeClr>
                </a:solidFill>
                <a:effectLst/>
                <a:latin typeface="+mj-lt"/>
              </a:rPr>
              <a:t>Plantains</a:t>
            </a:r>
          </a:p>
        </p:txBody>
      </p:sp>
      <p:sp>
        <p:nvSpPr>
          <p:cNvPr id="12297" name="TextBox 8"/>
          <p:cNvSpPr txBox="1">
            <a:spLocks noChangeArrowheads="1"/>
          </p:cNvSpPr>
          <p:nvPr/>
        </p:nvSpPr>
        <p:spPr bwMode="auto">
          <a:xfrm>
            <a:off x="5946197" y="3029237"/>
            <a:ext cx="8349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dirty="0">
                <a:solidFill>
                  <a:schemeClr val="accent3">
                    <a:lumMod val="75000"/>
                  </a:schemeClr>
                </a:solidFill>
                <a:effectLst/>
                <a:latin typeface="+mj-lt"/>
              </a:rPr>
              <a:t>Seafood</a:t>
            </a:r>
          </a:p>
        </p:txBody>
      </p:sp>
      <p:sp>
        <p:nvSpPr>
          <p:cNvPr id="12298" name="TextBox 9"/>
          <p:cNvSpPr txBox="1">
            <a:spLocks noChangeArrowheads="1"/>
          </p:cNvSpPr>
          <p:nvPr/>
        </p:nvSpPr>
        <p:spPr bwMode="auto">
          <a:xfrm>
            <a:off x="2208108" y="1330081"/>
            <a:ext cx="2163695" cy="38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chemeClr val="accent3">
                    <a:lumMod val="75000"/>
                  </a:schemeClr>
                </a:solidFill>
                <a:effectLst/>
                <a:latin typeface="+mj-lt"/>
              </a:rPr>
              <a:t>American food</a:t>
            </a:r>
            <a:r>
              <a:rPr lang="en-US" altLang="en-US" sz="1891" dirty="0">
                <a:solidFill>
                  <a:srgbClr val="000000"/>
                </a:solidFill>
                <a:latin typeface="Baskerville Old Face - 36"/>
              </a:rPr>
              <a:t> </a:t>
            </a:r>
          </a:p>
        </p:txBody>
      </p:sp>
      <p:pic>
        <p:nvPicPr>
          <p:cNvPr id="12300" name="Picture 11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" t="5420" r="17133" b="1581"/>
          <a:stretch/>
        </p:blipFill>
        <p:spPr bwMode="auto">
          <a:xfrm>
            <a:off x="2259794" y="5154942"/>
            <a:ext cx="2062507" cy="1654131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2301" name="TextBox 12"/>
          <p:cNvSpPr txBox="1">
            <a:spLocks noChangeArrowheads="1"/>
          </p:cNvSpPr>
          <p:nvPr/>
        </p:nvSpPr>
        <p:spPr bwMode="auto">
          <a:xfrm>
            <a:off x="970939" y="4789679"/>
            <a:ext cx="13120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dirty="0">
                <a:solidFill>
                  <a:schemeClr val="accent3">
                    <a:lumMod val="75000"/>
                  </a:schemeClr>
                </a:solidFill>
                <a:effectLst/>
                <a:latin typeface="+mj-lt"/>
              </a:rPr>
              <a:t>Cheeseburger </a:t>
            </a:r>
          </a:p>
        </p:txBody>
      </p:sp>
      <p:sp>
        <p:nvSpPr>
          <p:cNvPr id="12302" name="TextBox 13"/>
          <p:cNvSpPr txBox="1">
            <a:spLocks noChangeArrowheads="1"/>
          </p:cNvSpPr>
          <p:nvPr/>
        </p:nvSpPr>
        <p:spPr bwMode="auto">
          <a:xfrm>
            <a:off x="1283564" y="6478741"/>
            <a:ext cx="9993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dirty="0">
                <a:solidFill>
                  <a:schemeClr val="accent3">
                    <a:lumMod val="75000"/>
                  </a:schemeClr>
                </a:solidFill>
                <a:effectLst/>
                <a:latin typeface="+mj-lt"/>
              </a:rPr>
              <a:t>Apple pie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</a:t>
            </a: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114026" y="3094676"/>
            <a:ext cx="11689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en-US" altLang="en-US" dirty="0">
                <a:solidFill>
                  <a:schemeClr val="accent3">
                    <a:lumMod val="75000"/>
                  </a:schemeClr>
                </a:solidFill>
                <a:effectLst/>
                <a:latin typeface="+mj-lt"/>
              </a:rPr>
              <a:t>Roast Beef</a:t>
            </a:r>
          </a:p>
        </p:txBody>
      </p:sp>
      <p:pic>
        <p:nvPicPr>
          <p:cNvPr id="12299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" t="2471" r="17179" b="7409"/>
          <a:stretch/>
        </p:blipFill>
        <p:spPr bwMode="auto">
          <a:xfrm>
            <a:off x="2290203" y="3422731"/>
            <a:ext cx="2062507" cy="1646494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6" name="Picture 2" descr="http://1.bp.blogspot.com/_LGsoYFN1PBc/TRToBYltfhI/AAAAAAAAAZc/I0HxrdOomXg/s1600/Dominican+breakfast+in+Miamon+%25282%25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10"/>
          <a:stretch/>
        </p:blipFill>
        <p:spPr bwMode="auto">
          <a:xfrm>
            <a:off x="6779814" y="1650025"/>
            <a:ext cx="2052486" cy="1654131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a/a4/Ghanaian_Fried_Plantain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2" r="15922" b="6850"/>
          <a:stretch/>
        </p:blipFill>
        <p:spPr bwMode="auto">
          <a:xfrm>
            <a:off x="6779814" y="5132387"/>
            <a:ext cx="2065584" cy="1654131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.wikimedia.org/wikipedia/commons/9/9e/Red_beans_and_ric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2222" r="5215" b="256"/>
          <a:stretch/>
        </p:blipFill>
        <p:spPr bwMode="auto">
          <a:xfrm>
            <a:off x="6779814" y="3400084"/>
            <a:ext cx="2065584" cy="1641259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0/02/Sunday_roast_-_roast_beef_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" t="-106" r="3675" b="-831"/>
          <a:stretch/>
        </p:blipFill>
        <p:spPr bwMode="auto">
          <a:xfrm>
            <a:off x="2290203" y="1659078"/>
            <a:ext cx="2059098" cy="1681135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3"/>
          <p:cNvSpPr>
            <a:spLocks noGrp="1"/>
          </p:cNvSpPr>
          <p:nvPr>
            <p:ph type="sldNum" idx="12"/>
          </p:nvPr>
        </p:nvSpPr>
        <p:spPr>
          <a:xfrm>
            <a:off x="8720107" y="6503371"/>
            <a:ext cx="548700" cy="524800"/>
          </a:xfrm>
        </p:spPr>
        <p:txBody>
          <a:bodyPr/>
          <a:lstStyle/>
          <a:p>
            <a:fld id="{8480D3A0-940C-47D4-8E2A-FCEA3D903E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38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Ways to Adapt</a:t>
            </a:r>
            <a:br>
              <a:rPr lang="en-US" dirty="0"/>
            </a:b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07409" y="1257372"/>
            <a:ext cx="2070578" cy="5279224"/>
            <a:chOff x="461727" y="1356964"/>
            <a:chExt cx="1874067" cy="5279224"/>
          </a:xfrm>
        </p:grpSpPr>
        <p:sp>
          <p:nvSpPr>
            <p:cNvPr id="4" name="Rectangle 3"/>
            <p:cNvSpPr/>
            <p:nvPr/>
          </p:nvSpPr>
          <p:spPr>
            <a:xfrm>
              <a:off x="461727" y="1756371"/>
              <a:ext cx="1874067" cy="487981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61727" y="1356964"/>
              <a:ext cx="1874067" cy="39940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Language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525513" y="1257372"/>
            <a:ext cx="2070578" cy="5279224"/>
            <a:chOff x="461727" y="1356964"/>
            <a:chExt cx="1874067" cy="5279224"/>
          </a:xfrm>
        </p:grpSpPr>
        <p:sp>
          <p:nvSpPr>
            <p:cNvPr id="9" name="Rectangle 8"/>
            <p:cNvSpPr/>
            <p:nvPr/>
          </p:nvSpPr>
          <p:spPr>
            <a:xfrm>
              <a:off x="461727" y="1756371"/>
              <a:ext cx="1874067" cy="487981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1727" y="1356964"/>
              <a:ext cx="1874067" cy="39940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Housing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43617" y="1257372"/>
            <a:ext cx="2070578" cy="5279224"/>
            <a:chOff x="461727" y="1356964"/>
            <a:chExt cx="1874067" cy="5279224"/>
          </a:xfrm>
        </p:grpSpPr>
        <p:sp>
          <p:nvSpPr>
            <p:cNvPr id="12" name="Rectangle 11"/>
            <p:cNvSpPr/>
            <p:nvPr/>
          </p:nvSpPr>
          <p:spPr>
            <a:xfrm>
              <a:off x="461727" y="1756371"/>
              <a:ext cx="1874067" cy="487981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1727" y="1356964"/>
              <a:ext cx="1874067" cy="39940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Weather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761722" y="1257372"/>
            <a:ext cx="2070578" cy="5279224"/>
            <a:chOff x="461727" y="1356964"/>
            <a:chExt cx="1874067" cy="5279224"/>
          </a:xfrm>
        </p:grpSpPr>
        <p:sp>
          <p:nvSpPr>
            <p:cNvPr id="15" name="Rectangle 14"/>
            <p:cNvSpPr/>
            <p:nvPr/>
          </p:nvSpPr>
          <p:spPr>
            <a:xfrm>
              <a:off x="461727" y="1756371"/>
              <a:ext cx="1874067" cy="487981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61727" y="1356964"/>
              <a:ext cx="1874067" cy="39940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Food</a:t>
              </a:r>
            </a:p>
          </p:txBody>
        </p:sp>
      </p:grpSp>
      <p:sp>
        <p:nvSpPr>
          <p:cNvPr id="17" name="Slide Number Placeholder 3"/>
          <p:cNvSpPr>
            <a:spLocks noGrp="1"/>
          </p:cNvSpPr>
          <p:nvPr>
            <p:ph type="sldNum" idx="12"/>
          </p:nvPr>
        </p:nvSpPr>
        <p:spPr>
          <a:xfrm>
            <a:off x="8605807" y="6503371"/>
            <a:ext cx="548700" cy="524800"/>
          </a:xfrm>
        </p:spPr>
        <p:txBody>
          <a:bodyPr/>
          <a:lstStyle/>
          <a:p>
            <a:fld id="{8480D3A0-940C-47D4-8E2A-FCEA3D903E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08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7408" y="1257372"/>
            <a:ext cx="8175277" cy="5279224"/>
            <a:chOff x="461727" y="1356964"/>
            <a:chExt cx="1874067" cy="5279224"/>
          </a:xfrm>
        </p:grpSpPr>
        <p:sp>
          <p:nvSpPr>
            <p:cNvPr id="5" name="Rectangle 4"/>
            <p:cNvSpPr/>
            <p:nvPr/>
          </p:nvSpPr>
          <p:spPr>
            <a:xfrm>
              <a:off x="461727" y="1756371"/>
              <a:ext cx="1874067" cy="487981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61727" y="1356964"/>
              <a:ext cx="1874067" cy="39940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2400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American Jobs</a:t>
              </a:r>
            </a:p>
            <a:p>
              <a:pPr algn="ctr"/>
              <a:endParaRPr lang="en-US" sz="2400" dirty="0">
                <a:solidFill>
                  <a:schemeClr val="accent3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3: Employment</a:t>
            </a:r>
            <a:br>
              <a:rPr lang="en-US" dirty="0"/>
            </a:b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idx="12"/>
          </p:nvPr>
        </p:nvSpPr>
        <p:spPr>
          <a:xfrm>
            <a:off x="8605807" y="6503371"/>
            <a:ext cx="548700" cy="524800"/>
          </a:xfrm>
        </p:spPr>
        <p:txBody>
          <a:bodyPr/>
          <a:lstStyle/>
          <a:p>
            <a:fld id="{8480D3A0-940C-47D4-8E2A-FCEA3D903E8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39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Experience for Latinos</a:t>
            </a:r>
            <a:br>
              <a:rPr lang="en-US" dirty="0"/>
            </a:br>
            <a:r>
              <a:rPr lang="en-US" sz="2000" dirty="0"/>
              <a:t>1950s, 1960s, and 1970s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699" y="1536633"/>
            <a:ext cx="3219151" cy="318022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Factory workers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Household workers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Service workers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Laborers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Garment industry </a:t>
            </a:r>
          </a:p>
        </p:txBody>
      </p:sp>
      <p:pic>
        <p:nvPicPr>
          <p:cNvPr id="2050" name="Picture 2" descr="http://en.academic.ru/pictures/enwiki/89/Ybor_Cigar_worke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55" y="1356967"/>
            <a:ext cx="2428610" cy="193564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ixabay.com/static/uploads/photo/2015/01/21/20/06/ingathering-607121_960_72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27" b="9918"/>
          <a:stretch/>
        </p:blipFill>
        <p:spPr bwMode="auto">
          <a:xfrm>
            <a:off x="3434006" y="3603278"/>
            <a:ext cx="4869098" cy="2938061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3"/>
          <p:cNvSpPr>
            <a:spLocks noGrp="1"/>
          </p:cNvSpPr>
          <p:nvPr>
            <p:ph type="sldNum" idx="12"/>
          </p:nvPr>
        </p:nvSpPr>
        <p:spPr>
          <a:xfrm>
            <a:off x="8605807" y="6503371"/>
            <a:ext cx="548700" cy="524800"/>
          </a:xfrm>
        </p:spPr>
        <p:txBody>
          <a:bodyPr/>
          <a:lstStyle/>
          <a:p>
            <a:fld id="{8480D3A0-940C-47D4-8E2A-FCEA3D903E86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2" descr="http://en.academic.ru/pictures/enwiki/89/Ybor_Cigar_workers.jpg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55" y="1356967"/>
            <a:ext cx="2428610" cy="193564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pixabay.com/static/uploads/photo/2015/01/21/20/06/ingathering-607121_960_720.jpg"/>
          <p:cNvPicPr>
            <a:picLocks noChangeAspect="1" noChangeArrowheads="1"/>
          </p:cNvPicPr>
          <p:nvPr/>
        </p:nvPicPr>
        <p:blipFill rotWithShape="1"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27" b="9918"/>
          <a:stretch/>
        </p:blipFill>
        <p:spPr bwMode="auto">
          <a:xfrm>
            <a:off x="3434006" y="3603278"/>
            <a:ext cx="4869098" cy="2938061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3"/>
          <p:cNvSpPr txBox="1">
            <a:spLocks/>
          </p:cNvSpPr>
          <p:nvPr/>
        </p:nvSpPr>
        <p:spPr>
          <a:xfrm>
            <a:off x="8605807" y="650337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bg1">
                    <a:lumMod val="65000"/>
                  </a:schemeClr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480D3A0-940C-47D4-8E2A-FCEA3D903E86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grayscl/>
          </a:blip>
          <a:srcRect l="3354" t="2473" r="3389" b="2376"/>
          <a:stretch/>
        </p:blipFill>
        <p:spPr>
          <a:xfrm>
            <a:off x="1704974" y="4645701"/>
            <a:ext cx="1495005" cy="1895638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0161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Conditions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699" y="1536633"/>
            <a:ext cx="4341781" cy="4555200"/>
          </a:xfrm>
        </p:spPr>
        <p:txBody>
          <a:bodyPr/>
          <a:lstStyle/>
          <a:p>
            <a:r>
              <a:rPr lang="en-US" dirty="0"/>
              <a:t>Often cramped, hot, dangerous and physically demanding</a:t>
            </a:r>
          </a:p>
          <a:p>
            <a:endParaRPr lang="en-US" dirty="0"/>
          </a:p>
        </p:txBody>
      </p:sp>
      <p:pic>
        <p:nvPicPr>
          <p:cNvPr id="9" name="Picture 2" descr="http://en.academic.ru/pictures/enwiki/89/Ybor_Cigar_workers.jpg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55" y="1356967"/>
            <a:ext cx="2428610" cy="193564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pixabay.com/static/uploads/photo/2015/01/21/20/06/ingathering-607121_960_720.jpg"/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27" b="9918"/>
          <a:stretch/>
        </p:blipFill>
        <p:spPr bwMode="auto">
          <a:xfrm>
            <a:off x="3434006" y="3603278"/>
            <a:ext cx="4869098" cy="2938061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3"/>
          <p:cNvSpPr>
            <a:spLocks noGrp="1"/>
          </p:cNvSpPr>
          <p:nvPr>
            <p:ph type="sldNum" idx="12"/>
          </p:nvPr>
        </p:nvSpPr>
        <p:spPr>
          <a:xfrm>
            <a:off x="8605807" y="6503371"/>
            <a:ext cx="548700" cy="524800"/>
          </a:xfrm>
        </p:spPr>
        <p:txBody>
          <a:bodyPr/>
          <a:lstStyle/>
          <a:p>
            <a:fld id="{8480D3A0-940C-47D4-8E2A-FCEA3D903E86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grayscl/>
          </a:blip>
          <a:srcRect l="3354" t="2473" r="3389" b="2376"/>
          <a:stretch/>
        </p:blipFill>
        <p:spPr>
          <a:xfrm>
            <a:off x="882862" y="3603278"/>
            <a:ext cx="2317118" cy="2938061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2529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28" y="2254313"/>
            <a:ext cx="7874215" cy="438187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7412" name="Picture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174" y="524972"/>
            <a:ext cx="2476769" cy="164054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Naturalization Test</a:t>
            </a:r>
            <a:br>
              <a:rPr lang="en-US" dirty="0"/>
            </a:b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idx="12"/>
          </p:nvPr>
        </p:nvSpPr>
        <p:spPr>
          <a:xfrm>
            <a:off x="8691532" y="6503371"/>
            <a:ext cx="548700" cy="524800"/>
          </a:xfrm>
        </p:spPr>
        <p:txBody>
          <a:bodyPr/>
          <a:lstStyle/>
          <a:p>
            <a:fld id="{8480D3A0-940C-47D4-8E2A-FCEA3D903E86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t>16</a:t>
            </a:fld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71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12620" y="111884"/>
            <a:ext cx="6727912" cy="6727912"/>
            <a:chOff x="1624563" y="111884"/>
            <a:chExt cx="6727912" cy="6727912"/>
          </a:xfrm>
        </p:grpSpPr>
        <p:pic>
          <p:nvPicPr>
            <p:cNvPr id="1026" name="Picture 2" descr="https://upload.wikimedia.org/wikipedia/commons/thumb/6/69/Organization_of_American_States_(orthographic_projection).svg/2000px-Organization_of_American_States_(orthographic_projection).svg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4563" y="111884"/>
              <a:ext cx="6727912" cy="6727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0" name="TextBox 7"/>
            <p:cNvSpPr txBox="1">
              <a:spLocks noChangeArrowheads="1"/>
            </p:cNvSpPr>
            <p:nvPr/>
          </p:nvSpPr>
          <p:spPr bwMode="auto">
            <a:xfrm>
              <a:off x="3482870" y="1897611"/>
              <a:ext cx="1183027" cy="243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981" b="1" dirty="0">
                  <a:solidFill>
                    <a:schemeClr val="bg1"/>
                  </a:solidFill>
                  <a:latin typeface="+mn-lt"/>
                </a:rPr>
                <a:t>United States</a:t>
              </a:r>
            </a:p>
          </p:txBody>
        </p:sp>
        <p:sp>
          <p:nvSpPr>
            <p:cNvPr id="3081" name="TextBox 8"/>
            <p:cNvSpPr txBox="1">
              <a:spLocks noChangeArrowheads="1"/>
            </p:cNvSpPr>
            <p:nvPr/>
          </p:nvSpPr>
          <p:spPr bwMode="auto">
            <a:xfrm>
              <a:off x="2267761" y="4273864"/>
              <a:ext cx="2194827" cy="383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891" b="1" dirty="0">
                  <a:solidFill>
                    <a:schemeClr val="accent2">
                      <a:lumMod val="50000"/>
                    </a:schemeClr>
                  </a:solidFill>
                  <a:latin typeface="+mn-lt"/>
                </a:rPr>
                <a:t>Latin America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2829704" y="4829954"/>
              <a:ext cx="0" cy="92285"/>
            </a:xfrm>
            <a:prstGeom prst="line">
              <a:avLst/>
            </a:prstGeom>
            <a:ln w="25400" cap="flat" cmpd="sng" algn="ctr">
              <a:solidFill>
                <a:srgbClr val="FFFF00"/>
              </a:solidFill>
              <a:prstDash val="dash"/>
              <a:miter lim="800000"/>
              <a:headEnd type="none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90" name="TextBox 17"/>
            <p:cNvSpPr txBox="1">
              <a:spLocks noChangeArrowheads="1"/>
            </p:cNvSpPr>
            <p:nvPr/>
          </p:nvSpPr>
          <p:spPr bwMode="auto">
            <a:xfrm>
              <a:off x="5479896" y="4466790"/>
              <a:ext cx="1505469" cy="27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191" b="1" dirty="0">
                  <a:solidFill>
                    <a:schemeClr val="bg1"/>
                  </a:solidFill>
                  <a:latin typeface="+mn-lt"/>
                </a:rPr>
                <a:t>South</a:t>
              </a:r>
              <a:r>
                <a:rPr lang="en-US" altLang="en-US" sz="1191" b="1" dirty="0">
                  <a:solidFill>
                    <a:srgbClr val="000000"/>
                  </a:solidFill>
                  <a:latin typeface="+mn-lt"/>
                </a:rPr>
                <a:t> </a:t>
              </a:r>
              <a:r>
                <a:rPr lang="en-US" altLang="en-US" sz="1191" b="1" dirty="0">
                  <a:solidFill>
                    <a:schemeClr val="bg1"/>
                  </a:solidFill>
                  <a:latin typeface="+mn-lt"/>
                </a:rPr>
                <a:t>America</a:t>
              </a:r>
            </a:p>
          </p:txBody>
        </p:sp>
        <p:sp>
          <p:nvSpPr>
            <p:cNvPr id="8" name="Arrow: Pentagon 7"/>
            <p:cNvSpPr/>
            <p:nvPr/>
          </p:nvSpPr>
          <p:spPr>
            <a:xfrm flipH="1">
              <a:off x="2372008" y="325926"/>
              <a:ext cx="3687309" cy="3048102"/>
            </a:xfrm>
            <a:custGeom>
              <a:avLst/>
              <a:gdLst>
                <a:gd name="connsiteX0" fmla="*/ 0 w 3107887"/>
                <a:gd name="connsiteY0" fmla="*/ 0 h 2568268"/>
                <a:gd name="connsiteX1" fmla="*/ 1823753 w 3107887"/>
                <a:gd name="connsiteY1" fmla="*/ 0 h 2568268"/>
                <a:gd name="connsiteX2" fmla="*/ 3107887 w 3107887"/>
                <a:gd name="connsiteY2" fmla="*/ 1284134 h 2568268"/>
                <a:gd name="connsiteX3" fmla="*/ 1823753 w 3107887"/>
                <a:gd name="connsiteY3" fmla="*/ 2568268 h 2568268"/>
                <a:gd name="connsiteX4" fmla="*/ 0 w 3107887"/>
                <a:gd name="connsiteY4" fmla="*/ 2568268 h 2568268"/>
                <a:gd name="connsiteX5" fmla="*/ 0 w 3107887"/>
                <a:gd name="connsiteY5" fmla="*/ 0 h 2568268"/>
                <a:gd name="connsiteX0" fmla="*/ 0 w 3107887"/>
                <a:gd name="connsiteY0" fmla="*/ 0 h 3048102"/>
                <a:gd name="connsiteX1" fmla="*/ 1823753 w 3107887"/>
                <a:gd name="connsiteY1" fmla="*/ 0 h 3048102"/>
                <a:gd name="connsiteX2" fmla="*/ 3107887 w 3107887"/>
                <a:gd name="connsiteY2" fmla="*/ 1284134 h 3048102"/>
                <a:gd name="connsiteX3" fmla="*/ 1434454 w 3107887"/>
                <a:gd name="connsiteY3" fmla="*/ 3048102 h 3048102"/>
                <a:gd name="connsiteX4" fmla="*/ 0 w 3107887"/>
                <a:gd name="connsiteY4" fmla="*/ 2568268 h 3048102"/>
                <a:gd name="connsiteX5" fmla="*/ 0 w 3107887"/>
                <a:gd name="connsiteY5" fmla="*/ 0 h 3048102"/>
                <a:gd name="connsiteX0" fmla="*/ 0 w 3107887"/>
                <a:gd name="connsiteY0" fmla="*/ 0 h 3048102"/>
                <a:gd name="connsiteX1" fmla="*/ 1823753 w 3107887"/>
                <a:gd name="connsiteY1" fmla="*/ 0 h 3048102"/>
                <a:gd name="connsiteX2" fmla="*/ 3107887 w 3107887"/>
                <a:gd name="connsiteY2" fmla="*/ 1284134 h 3048102"/>
                <a:gd name="connsiteX3" fmla="*/ 1434454 w 3107887"/>
                <a:gd name="connsiteY3" fmla="*/ 3048102 h 3048102"/>
                <a:gd name="connsiteX4" fmla="*/ 325925 w 3107887"/>
                <a:gd name="connsiteY4" fmla="*/ 2350985 h 3048102"/>
                <a:gd name="connsiteX5" fmla="*/ 0 w 3107887"/>
                <a:gd name="connsiteY5" fmla="*/ 0 h 3048102"/>
                <a:gd name="connsiteX0" fmla="*/ 83641 w 3191528"/>
                <a:gd name="connsiteY0" fmla="*/ 0 h 3048102"/>
                <a:gd name="connsiteX1" fmla="*/ 1907394 w 3191528"/>
                <a:gd name="connsiteY1" fmla="*/ 0 h 3048102"/>
                <a:gd name="connsiteX2" fmla="*/ 3191528 w 3191528"/>
                <a:gd name="connsiteY2" fmla="*/ 1284134 h 3048102"/>
                <a:gd name="connsiteX3" fmla="*/ 1518095 w 3191528"/>
                <a:gd name="connsiteY3" fmla="*/ 3048102 h 3048102"/>
                <a:gd name="connsiteX4" fmla="*/ 409566 w 3191528"/>
                <a:gd name="connsiteY4" fmla="*/ 2350985 h 3048102"/>
                <a:gd name="connsiteX5" fmla="*/ 83641 w 3191528"/>
                <a:gd name="connsiteY5" fmla="*/ 0 h 3048102"/>
                <a:gd name="connsiteX0" fmla="*/ 0 w 3687309"/>
                <a:gd name="connsiteY0" fmla="*/ 959667 h 3048102"/>
                <a:gd name="connsiteX1" fmla="*/ 2403175 w 3687309"/>
                <a:gd name="connsiteY1" fmla="*/ 0 h 3048102"/>
                <a:gd name="connsiteX2" fmla="*/ 3687309 w 3687309"/>
                <a:gd name="connsiteY2" fmla="*/ 1284134 h 3048102"/>
                <a:gd name="connsiteX3" fmla="*/ 2013876 w 3687309"/>
                <a:gd name="connsiteY3" fmla="*/ 3048102 h 3048102"/>
                <a:gd name="connsiteX4" fmla="*/ 905347 w 3687309"/>
                <a:gd name="connsiteY4" fmla="*/ 2350985 h 3048102"/>
                <a:gd name="connsiteX5" fmla="*/ 0 w 3687309"/>
                <a:gd name="connsiteY5" fmla="*/ 959667 h 3048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87309" h="3048102">
                  <a:moveTo>
                    <a:pt x="0" y="959667"/>
                  </a:moveTo>
                  <a:lnTo>
                    <a:pt x="2403175" y="0"/>
                  </a:lnTo>
                  <a:lnTo>
                    <a:pt x="3687309" y="1284134"/>
                  </a:lnTo>
                  <a:lnTo>
                    <a:pt x="2013876" y="3048102"/>
                  </a:lnTo>
                  <a:lnTo>
                    <a:pt x="905347" y="2350985"/>
                  </a:lnTo>
                  <a:cubicBezTo>
                    <a:pt x="153909" y="1132757"/>
                    <a:pt x="108642" y="1743329"/>
                    <a:pt x="0" y="959667"/>
                  </a:cubicBezTo>
                  <a:close/>
                </a:path>
              </a:pathLst>
            </a:custGeom>
            <a:solidFill>
              <a:schemeClr val="bg2">
                <a:lumMod val="60000"/>
                <a:lumOff val="40000"/>
                <a:alpha val="2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7"/>
            <p:cNvSpPr txBox="1">
              <a:spLocks noChangeArrowheads="1"/>
            </p:cNvSpPr>
            <p:nvPr/>
          </p:nvSpPr>
          <p:spPr bwMode="auto">
            <a:xfrm>
              <a:off x="3624148" y="1090344"/>
              <a:ext cx="1183027" cy="243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981" b="1" dirty="0">
                  <a:solidFill>
                    <a:schemeClr val="bg1"/>
                  </a:solidFill>
                  <a:latin typeface="+mn-lt"/>
                </a:rPr>
                <a:t>Canada</a:t>
              </a:r>
            </a:p>
          </p:txBody>
        </p:sp>
        <p:sp>
          <p:nvSpPr>
            <p:cNvPr id="22" name="TextBox 7"/>
            <p:cNvSpPr txBox="1">
              <a:spLocks noChangeArrowheads="1"/>
            </p:cNvSpPr>
            <p:nvPr/>
          </p:nvSpPr>
          <p:spPr bwMode="auto">
            <a:xfrm>
              <a:off x="3546244" y="2635819"/>
              <a:ext cx="1183027" cy="243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981" b="1" dirty="0">
                  <a:solidFill>
                    <a:schemeClr val="bg1"/>
                  </a:solidFill>
                  <a:latin typeface="+mn-lt"/>
                </a:rPr>
                <a:t>Mexico</a:t>
              </a:r>
            </a:p>
          </p:txBody>
        </p:sp>
        <p:sp>
          <p:nvSpPr>
            <p:cNvPr id="23" name="TextBox 7"/>
            <p:cNvSpPr txBox="1">
              <a:spLocks noChangeArrowheads="1"/>
            </p:cNvSpPr>
            <p:nvPr/>
          </p:nvSpPr>
          <p:spPr bwMode="auto">
            <a:xfrm>
              <a:off x="3693263" y="3461112"/>
              <a:ext cx="1183027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050" dirty="0">
                  <a:ln w="0"/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lt"/>
                </a:rPr>
                <a:t>Central America</a:t>
              </a:r>
            </a:p>
          </p:txBody>
        </p:sp>
        <p:sp>
          <p:nvSpPr>
            <p:cNvPr id="24" name="TextBox 7"/>
            <p:cNvSpPr txBox="1">
              <a:spLocks noChangeArrowheads="1"/>
            </p:cNvSpPr>
            <p:nvPr/>
          </p:nvSpPr>
          <p:spPr bwMode="auto">
            <a:xfrm>
              <a:off x="4586579" y="2999601"/>
              <a:ext cx="1183027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050" dirty="0">
                  <a:ln w="0"/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lt"/>
                </a:rPr>
                <a:t>Caribbean</a:t>
              </a:r>
            </a:p>
          </p:txBody>
        </p:sp>
        <p:sp>
          <p:nvSpPr>
            <p:cNvPr id="3089" name="TextBox 16"/>
            <p:cNvSpPr txBox="1">
              <a:spLocks noChangeArrowheads="1"/>
            </p:cNvSpPr>
            <p:nvPr/>
          </p:nvSpPr>
          <p:spPr bwMode="auto">
            <a:xfrm>
              <a:off x="1900845" y="1456985"/>
              <a:ext cx="1464330" cy="264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121" b="1" dirty="0">
                  <a:solidFill>
                    <a:schemeClr val="bg2"/>
                  </a:solidFill>
                  <a:latin typeface="+mn-lt"/>
                </a:rPr>
                <a:t>North America</a:t>
              </a:r>
            </a:p>
          </p:txBody>
        </p:sp>
        <p:sp>
          <p:nvSpPr>
            <p:cNvPr id="9" name="Arrow: Pentagon 8"/>
            <p:cNvSpPr/>
            <p:nvPr/>
          </p:nvSpPr>
          <p:spPr>
            <a:xfrm flipH="1">
              <a:off x="3041964" y="2267689"/>
              <a:ext cx="4411262" cy="4395660"/>
            </a:xfrm>
            <a:custGeom>
              <a:avLst/>
              <a:gdLst>
                <a:gd name="connsiteX0" fmla="*/ 0 w 5930630"/>
                <a:gd name="connsiteY0" fmla="*/ 0 h 4377554"/>
                <a:gd name="connsiteX1" fmla="*/ 3741853 w 5930630"/>
                <a:gd name="connsiteY1" fmla="*/ 0 h 4377554"/>
                <a:gd name="connsiteX2" fmla="*/ 5930630 w 5930630"/>
                <a:gd name="connsiteY2" fmla="*/ 2188777 h 4377554"/>
                <a:gd name="connsiteX3" fmla="*/ 3741853 w 5930630"/>
                <a:gd name="connsiteY3" fmla="*/ 4377554 h 4377554"/>
                <a:gd name="connsiteX4" fmla="*/ 0 w 5930630"/>
                <a:gd name="connsiteY4" fmla="*/ 4377554 h 4377554"/>
                <a:gd name="connsiteX5" fmla="*/ 0 w 5930630"/>
                <a:gd name="connsiteY5" fmla="*/ 0 h 4377554"/>
                <a:gd name="connsiteX0" fmla="*/ 0 w 5930630"/>
                <a:gd name="connsiteY0" fmla="*/ 54321 h 4431875"/>
                <a:gd name="connsiteX1" fmla="*/ 4131152 w 5930630"/>
                <a:gd name="connsiteY1" fmla="*/ 0 h 4431875"/>
                <a:gd name="connsiteX2" fmla="*/ 5930630 w 5930630"/>
                <a:gd name="connsiteY2" fmla="*/ 2243098 h 4431875"/>
                <a:gd name="connsiteX3" fmla="*/ 3741853 w 5930630"/>
                <a:gd name="connsiteY3" fmla="*/ 4431875 h 4431875"/>
                <a:gd name="connsiteX4" fmla="*/ 0 w 5930630"/>
                <a:gd name="connsiteY4" fmla="*/ 4431875 h 4431875"/>
                <a:gd name="connsiteX5" fmla="*/ 0 w 5930630"/>
                <a:gd name="connsiteY5" fmla="*/ 54321 h 4431875"/>
                <a:gd name="connsiteX0" fmla="*/ 0 w 5930630"/>
                <a:gd name="connsiteY0" fmla="*/ 54321 h 4431875"/>
                <a:gd name="connsiteX1" fmla="*/ 4131152 w 5930630"/>
                <a:gd name="connsiteY1" fmla="*/ 0 h 4431875"/>
                <a:gd name="connsiteX2" fmla="*/ 5930630 w 5930630"/>
                <a:gd name="connsiteY2" fmla="*/ 2243098 h 4431875"/>
                <a:gd name="connsiteX3" fmla="*/ 3741853 w 5930630"/>
                <a:gd name="connsiteY3" fmla="*/ 4431875 h 4431875"/>
                <a:gd name="connsiteX4" fmla="*/ 0 w 5930630"/>
                <a:gd name="connsiteY4" fmla="*/ 4431875 h 4431875"/>
                <a:gd name="connsiteX5" fmla="*/ 0 w 5930630"/>
                <a:gd name="connsiteY5" fmla="*/ 54321 h 4431875"/>
                <a:gd name="connsiteX0" fmla="*/ 1267486 w 5930630"/>
                <a:gd name="connsiteY0" fmla="*/ 470780 h 4431875"/>
                <a:gd name="connsiteX1" fmla="*/ 4131152 w 5930630"/>
                <a:gd name="connsiteY1" fmla="*/ 0 h 4431875"/>
                <a:gd name="connsiteX2" fmla="*/ 5930630 w 5930630"/>
                <a:gd name="connsiteY2" fmla="*/ 2243098 h 4431875"/>
                <a:gd name="connsiteX3" fmla="*/ 3741853 w 5930630"/>
                <a:gd name="connsiteY3" fmla="*/ 4431875 h 4431875"/>
                <a:gd name="connsiteX4" fmla="*/ 0 w 5930630"/>
                <a:gd name="connsiteY4" fmla="*/ 4431875 h 4431875"/>
                <a:gd name="connsiteX5" fmla="*/ 1267486 w 5930630"/>
                <a:gd name="connsiteY5" fmla="*/ 470780 h 4431875"/>
                <a:gd name="connsiteX0" fmla="*/ 1267486 w 5930630"/>
                <a:gd name="connsiteY0" fmla="*/ 470780 h 4431875"/>
                <a:gd name="connsiteX1" fmla="*/ 4131152 w 5930630"/>
                <a:gd name="connsiteY1" fmla="*/ 0 h 4431875"/>
                <a:gd name="connsiteX2" fmla="*/ 5930630 w 5930630"/>
                <a:gd name="connsiteY2" fmla="*/ 2243098 h 4431875"/>
                <a:gd name="connsiteX3" fmla="*/ 3741853 w 5930630"/>
                <a:gd name="connsiteY3" fmla="*/ 4431875 h 4431875"/>
                <a:gd name="connsiteX4" fmla="*/ 0 w 5930630"/>
                <a:gd name="connsiteY4" fmla="*/ 4431875 h 4431875"/>
                <a:gd name="connsiteX5" fmla="*/ 1267486 w 5930630"/>
                <a:gd name="connsiteY5" fmla="*/ 470780 h 4431875"/>
                <a:gd name="connsiteX0" fmla="*/ 891313 w 5554457"/>
                <a:gd name="connsiteY0" fmla="*/ 470780 h 4431875"/>
                <a:gd name="connsiteX1" fmla="*/ 3754979 w 5554457"/>
                <a:gd name="connsiteY1" fmla="*/ 0 h 4431875"/>
                <a:gd name="connsiteX2" fmla="*/ 5554457 w 5554457"/>
                <a:gd name="connsiteY2" fmla="*/ 2243098 h 4431875"/>
                <a:gd name="connsiteX3" fmla="*/ 3365680 w 5554457"/>
                <a:gd name="connsiteY3" fmla="*/ 4431875 h 4431875"/>
                <a:gd name="connsiteX4" fmla="*/ 674029 w 5554457"/>
                <a:gd name="connsiteY4" fmla="*/ 4341340 h 4431875"/>
                <a:gd name="connsiteX5" fmla="*/ 891313 w 5554457"/>
                <a:gd name="connsiteY5" fmla="*/ 470780 h 4431875"/>
                <a:gd name="connsiteX0" fmla="*/ 891313 w 5554457"/>
                <a:gd name="connsiteY0" fmla="*/ 489112 h 4450207"/>
                <a:gd name="connsiteX1" fmla="*/ 5200504 w 5554457"/>
                <a:gd name="connsiteY1" fmla="*/ 0 h 4450207"/>
                <a:gd name="connsiteX2" fmla="*/ 5554457 w 5554457"/>
                <a:gd name="connsiteY2" fmla="*/ 2261430 h 4450207"/>
                <a:gd name="connsiteX3" fmla="*/ 3365680 w 5554457"/>
                <a:gd name="connsiteY3" fmla="*/ 4450207 h 4450207"/>
                <a:gd name="connsiteX4" fmla="*/ 674029 w 5554457"/>
                <a:gd name="connsiteY4" fmla="*/ 4359672 h 4450207"/>
                <a:gd name="connsiteX5" fmla="*/ 891313 w 5554457"/>
                <a:gd name="connsiteY5" fmla="*/ 489112 h 4450207"/>
                <a:gd name="connsiteX0" fmla="*/ 894111 w 5545873"/>
                <a:gd name="connsiteY0" fmla="*/ 644931 h 4450207"/>
                <a:gd name="connsiteX1" fmla="*/ 5191920 w 5545873"/>
                <a:gd name="connsiteY1" fmla="*/ 0 h 4450207"/>
                <a:gd name="connsiteX2" fmla="*/ 5545873 w 5545873"/>
                <a:gd name="connsiteY2" fmla="*/ 2261430 h 4450207"/>
                <a:gd name="connsiteX3" fmla="*/ 3357096 w 5545873"/>
                <a:gd name="connsiteY3" fmla="*/ 4450207 h 4450207"/>
                <a:gd name="connsiteX4" fmla="*/ 665445 w 5545873"/>
                <a:gd name="connsiteY4" fmla="*/ 4359672 h 4450207"/>
                <a:gd name="connsiteX5" fmla="*/ 894111 w 5545873"/>
                <a:gd name="connsiteY5" fmla="*/ 644931 h 4450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45873" h="4450207">
                  <a:moveTo>
                    <a:pt x="894111" y="644931"/>
                  </a:moveTo>
                  <a:cubicBezTo>
                    <a:pt x="2271162" y="626824"/>
                    <a:pt x="4312810" y="479834"/>
                    <a:pt x="5191920" y="0"/>
                  </a:cubicBezTo>
                  <a:lnTo>
                    <a:pt x="5545873" y="2261430"/>
                  </a:lnTo>
                  <a:lnTo>
                    <a:pt x="3357096" y="4450207"/>
                  </a:lnTo>
                  <a:lnTo>
                    <a:pt x="665445" y="4359672"/>
                  </a:lnTo>
                  <a:cubicBezTo>
                    <a:pt x="1087940" y="3039307"/>
                    <a:pt x="-1194222" y="2055831"/>
                    <a:pt x="894111" y="644931"/>
                  </a:cubicBezTo>
                  <a:close/>
                </a:path>
              </a:pathLst>
            </a:custGeom>
            <a:solidFill>
              <a:srgbClr val="FFFF00">
                <a:alpha val="16078"/>
              </a:srgbClr>
            </a:solidFill>
            <a:ln w="127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1700" y="593367"/>
            <a:ext cx="2000920" cy="763600"/>
          </a:xfrm>
        </p:spPr>
        <p:txBody>
          <a:bodyPr/>
          <a:lstStyle/>
          <a:p>
            <a:r>
              <a:rPr lang="en-US" dirty="0"/>
              <a:t>Where in the world are we?</a:t>
            </a: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idx="12"/>
          </p:nvPr>
        </p:nvSpPr>
        <p:spPr>
          <a:xfrm>
            <a:off x="8605807" y="6503371"/>
            <a:ext cx="548700" cy="524800"/>
          </a:xfrm>
        </p:spPr>
        <p:txBody>
          <a:bodyPr/>
          <a:lstStyle/>
          <a:p>
            <a:fld id="{8480D3A0-940C-47D4-8E2A-FCEA3D903E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04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vivatravelguides.com/fileadmin/tmpl/images/map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82" y="69435"/>
            <a:ext cx="5694629" cy="679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593367"/>
            <a:ext cx="3382114" cy="763600"/>
          </a:xfrm>
        </p:spPr>
        <p:txBody>
          <a:bodyPr/>
          <a:lstStyle/>
          <a:p>
            <a:r>
              <a:rPr lang="en-US" dirty="0"/>
              <a:t>Countries of Latin America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idx="12"/>
          </p:nvPr>
        </p:nvSpPr>
        <p:spPr>
          <a:xfrm>
            <a:off x="8605807" y="6503371"/>
            <a:ext cx="548700" cy="524800"/>
          </a:xfrm>
        </p:spPr>
        <p:txBody>
          <a:bodyPr/>
          <a:lstStyle/>
          <a:p>
            <a:fld id="{8480D3A0-940C-47D4-8E2A-FCEA3D903E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727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997" y="5073818"/>
            <a:ext cx="2329880" cy="1559554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: Shape 6"/>
          <p:cNvSpPr/>
          <p:nvPr/>
        </p:nvSpPr>
        <p:spPr>
          <a:xfrm>
            <a:off x="3295576" y="3102408"/>
            <a:ext cx="12231" cy="148990"/>
          </a:xfrm>
          <a:custGeom>
            <a:avLst/>
            <a:gdLst/>
            <a:ahLst/>
            <a:cxnLst/>
            <a:rect l="0" t="0" r="0" b="0"/>
            <a:pathLst>
              <a:path w="17701" h="212405">
                <a:moveTo>
                  <a:pt x="0" y="0"/>
                </a:moveTo>
                <a:lnTo>
                  <a:pt x="6082" y="62330"/>
                </a:lnTo>
                <a:lnTo>
                  <a:pt x="13184" y="123139"/>
                </a:lnTo>
                <a:lnTo>
                  <a:pt x="17106" y="182743"/>
                </a:lnTo>
                <a:lnTo>
                  <a:pt x="17700" y="212404"/>
                </a:lnTo>
              </a:path>
            </a:pathLst>
          </a:custGeom>
          <a:ln w="38100" cap="flat" cmpd="sng" algn="ctr">
            <a:solidFill>
              <a:srgbClr val="0000FF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98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31667"/>
            <a:ext cx="4012650" cy="763600"/>
          </a:xfrm>
        </p:spPr>
        <p:txBody>
          <a:bodyPr/>
          <a:lstStyle/>
          <a:p>
            <a:r>
              <a:rPr lang="en-US" dirty="0"/>
              <a:t>Puerto Rico </a:t>
            </a:r>
            <a:br>
              <a:rPr lang="en-US" dirty="0"/>
            </a:br>
            <a:endParaRPr lang="en-US" dirty="0"/>
          </a:p>
        </p:txBody>
      </p:sp>
      <p:pic>
        <p:nvPicPr>
          <p:cNvPr id="10" name="Picture 2" descr="http://www.vivatravelguides.com/fileadmin/tmpl/images/map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296" y="265839"/>
            <a:ext cx="5223082" cy="6232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6826312" y="1229853"/>
            <a:ext cx="1361727" cy="417181"/>
            <a:chOff x="7061703" y="2435381"/>
            <a:chExt cx="1361727" cy="417181"/>
          </a:xfrm>
        </p:grpSpPr>
        <p:sp>
          <p:nvSpPr>
            <p:cNvPr id="4" name="Arrow: Pentagon 3"/>
            <p:cNvSpPr/>
            <p:nvPr/>
          </p:nvSpPr>
          <p:spPr>
            <a:xfrm rot="882374" flipH="1">
              <a:off x="7215856" y="2599065"/>
              <a:ext cx="1207574" cy="253497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Puerto Rico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7061703" y="2435381"/>
              <a:ext cx="241131" cy="25349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 Placeholder 2"/>
          <p:cNvSpPr txBox="1">
            <a:spLocks/>
          </p:cNvSpPr>
          <p:nvPr/>
        </p:nvSpPr>
        <p:spPr>
          <a:xfrm>
            <a:off x="311699" y="2875324"/>
            <a:ext cx="5422351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Proxima Nova"/>
              <a:buNone/>
              <a:defRPr sz="2400" b="0" i="0" u="none" strike="noStrike" cap="none">
                <a:solidFill>
                  <a:srgbClr val="77405D"/>
                </a:solidFill>
                <a:latin typeface="+mn-lt"/>
                <a:ea typeface="Proxima Nova"/>
                <a:cs typeface="Proxima Nova"/>
                <a:sym typeface="Proxima Nova"/>
              </a:defRPr>
            </a:lvl1pPr>
            <a:lvl2pPr marR="0" lvl="1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None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None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None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None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None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None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None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buNone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r>
              <a:rPr lang="en-US" sz="2000" b="1" dirty="0"/>
              <a:t>First significant immigration</a:t>
            </a:r>
            <a:r>
              <a:rPr lang="en-US" sz="2000" dirty="0"/>
              <a:t>: Late 1940s</a:t>
            </a:r>
          </a:p>
          <a:p>
            <a:r>
              <a:rPr lang="en-US" sz="2000" b="1" dirty="0"/>
              <a:t>Reason for leaving</a:t>
            </a:r>
            <a:r>
              <a:rPr lang="en-US" sz="2000" dirty="0"/>
              <a:t>: Agricultural decline and unemployment</a:t>
            </a:r>
          </a:p>
          <a:p>
            <a:r>
              <a:rPr lang="en-US" sz="2000" b="1" dirty="0"/>
              <a:t>Where they settled</a:t>
            </a:r>
            <a:r>
              <a:rPr lang="en-US" sz="2000" dirty="0"/>
              <a:t>: 75% settled in northeastern states</a:t>
            </a:r>
          </a:p>
          <a:p>
            <a:endParaRPr lang="en-US" sz="2000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idx="12"/>
          </p:nvPr>
        </p:nvSpPr>
        <p:spPr>
          <a:xfrm>
            <a:off x="8605807" y="6503371"/>
            <a:ext cx="548700" cy="524800"/>
          </a:xfrm>
        </p:spPr>
        <p:txBody>
          <a:bodyPr/>
          <a:lstStyle/>
          <a:p>
            <a:fld id="{8480D3A0-940C-47D4-8E2A-FCEA3D903E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564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997" y="5059090"/>
            <a:ext cx="2329880" cy="157428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: Shape 6"/>
          <p:cNvSpPr/>
          <p:nvPr/>
        </p:nvSpPr>
        <p:spPr>
          <a:xfrm>
            <a:off x="3295576" y="1921308"/>
            <a:ext cx="12231" cy="148990"/>
          </a:xfrm>
          <a:custGeom>
            <a:avLst/>
            <a:gdLst/>
            <a:ahLst/>
            <a:cxnLst/>
            <a:rect l="0" t="0" r="0" b="0"/>
            <a:pathLst>
              <a:path w="17701" h="212405">
                <a:moveTo>
                  <a:pt x="0" y="0"/>
                </a:moveTo>
                <a:lnTo>
                  <a:pt x="6082" y="62330"/>
                </a:lnTo>
                <a:lnTo>
                  <a:pt x="13184" y="123139"/>
                </a:lnTo>
                <a:lnTo>
                  <a:pt x="17106" y="182743"/>
                </a:lnTo>
                <a:lnTo>
                  <a:pt x="17700" y="212404"/>
                </a:lnTo>
              </a:path>
            </a:pathLst>
          </a:custGeom>
          <a:ln w="38100" cap="flat" cmpd="sng" algn="ctr">
            <a:solidFill>
              <a:srgbClr val="0000FF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98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Cuba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275124"/>
            <a:ext cx="3388220" cy="4021535"/>
          </a:xfrm>
        </p:spPr>
        <p:txBody>
          <a:bodyPr/>
          <a:lstStyle/>
          <a:p>
            <a:r>
              <a:rPr lang="en-US" sz="2000" b="1" dirty="0"/>
              <a:t>First significant immigration</a:t>
            </a:r>
            <a:r>
              <a:rPr lang="en-US" sz="2000" dirty="0"/>
              <a:t>: Began in 1959</a:t>
            </a:r>
          </a:p>
          <a:p>
            <a:r>
              <a:rPr lang="en-US" sz="2000" b="1" dirty="0"/>
              <a:t>Reason for leaving</a:t>
            </a:r>
            <a:r>
              <a:rPr lang="en-US" sz="2000" dirty="0"/>
              <a:t>: Problems in the government led to revolution </a:t>
            </a:r>
          </a:p>
          <a:p>
            <a:r>
              <a:rPr lang="en-US" sz="2000" b="1" dirty="0"/>
              <a:t>Where they settled</a:t>
            </a:r>
            <a:r>
              <a:rPr lang="en-US" sz="2000" dirty="0"/>
              <a:t>: Florida first. A Cuban refugee program helped settle Cubans throughout U.S., mostly in northeastern states.</a:t>
            </a:r>
          </a:p>
        </p:txBody>
      </p:sp>
      <p:pic>
        <p:nvPicPr>
          <p:cNvPr id="10" name="Picture 2" descr="http://www.vivatravelguides.com/fileadmin/tmpl/images/map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296" y="265839"/>
            <a:ext cx="5223082" cy="6232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 flipH="1" flipV="1">
            <a:off x="5531669" y="790278"/>
            <a:ext cx="1249378" cy="4848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idx="12"/>
          </p:nvPr>
        </p:nvSpPr>
        <p:spPr>
          <a:xfrm>
            <a:off x="8605807" y="6503371"/>
            <a:ext cx="548700" cy="524800"/>
          </a:xfrm>
        </p:spPr>
        <p:txBody>
          <a:bodyPr/>
          <a:lstStyle/>
          <a:p>
            <a:fld id="{8480D3A0-940C-47D4-8E2A-FCEA3D903E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11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5599" y="1275124"/>
            <a:ext cx="3388220" cy="4021535"/>
          </a:xfrm>
        </p:spPr>
        <p:txBody>
          <a:bodyPr/>
          <a:lstStyle/>
          <a:p>
            <a:r>
              <a:rPr lang="en-US" sz="2000" b="1" dirty="0"/>
              <a:t>First significant immigration</a:t>
            </a:r>
            <a:r>
              <a:rPr lang="en-US" sz="2000" dirty="0"/>
              <a:t>: Began in 1960</a:t>
            </a:r>
          </a:p>
          <a:p>
            <a:r>
              <a:rPr lang="en-US" sz="2000" b="1" dirty="0"/>
              <a:t>Reason for leaving</a:t>
            </a:r>
            <a:r>
              <a:rPr lang="en-US" sz="2000" dirty="0"/>
              <a:t>: oppressive government  </a:t>
            </a:r>
          </a:p>
          <a:p>
            <a:r>
              <a:rPr lang="en-US" sz="2000" b="1" dirty="0"/>
              <a:t>Where they settled</a:t>
            </a:r>
            <a:r>
              <a:rPr lang="en-US" sz="2000" dirty="0"/>
              <a:t>: 67% settled in New York and New Jersey.</a:t>
            </a:r>
          </a:p>
        </p:txBody>
      </p:sp>
      <p:pic>
        <p:nvPicPr>
          <p:cNvPr id="9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997" y="5079992"/>
            <a:ext cx="2329880" cy="1535274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: Shape 6"/>
          <p:cNvSpPr/>
          <p:nvPr/>
        </p:nvSpPr>
        <p:spPr>
          <a:xfrm>
            <a:off x="3295576" y="1921308"/>
            <a:ext cx="12231" cy="148990"/>
          </a:xfrm>
          <a:custGeom>
            <a:avLst/>
            <a:gdLst/>
            <a:ahLst/>
            <a:cxnLst/>
            <a:rect l="0" t="0" r="0" b="0"/>
            <a:pathLst>
              <a:path w="17701" h="212405">
                <a:moveTo>
                  <a:pt x="0" y="0"/>
                </a:moveTo>
                <a:lnTo>
                  <a:pt x="6082" y="62330"/>
                </a:lnTo>
                <a:lnTo>
                  <a:pt x="13184" y="123139"/>
                </a:lnTo>
                <a:lnTo>
                  <a:pt x="17106" y="182743"/>
                </a:lnTo>
                <a:lnTo>
                  <a:pt x="17700" y="212404"/>
                </a:lnTo>
              </a:path>
            </a:pathLst>
          </a:custGeom>
          <a:ln w="38100" cap="flat" cmpd="sng" algn="ctr">
            <a:solidFill>
              <a:srgbClr val="0000FF">
                <a:alpha val="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98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Domincan</a:t>
            </a:r>
            <a:r>
              <a:rPr lang="en-US" dirty="0"/>
              <a:t> Republic</a:t>
            </a:r>
          </a:p>
        </p:txBody>
      </p:sp>
      <p:pic>
        <p:nvPicPr>
          <p:cNvPr id="10" name="Picture 2" descr="http://www.vivatravelguides.com/fileadmin/tmpl/images/map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296" y="265839"/>
            <a:ext cx="5223082" cy="6232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 flipH="1" flipV="1">
            <a:off x="6614202" y="975167"/>
            <a:ext cx="1515809" cy="4848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idx="12"/>
          </p:nvPr>
        </p:nvSpPr>
        <p:spPr>
          <a:xfrm>
            <a:off x="8605807" y="6503371"/>
            <a:ext cx="548700" cy="524800"/>
          </a:xfrm>
        </p:spPr>
        <p:txBody>
          <a:bodyPr/>
          <a:lstStyle/>
          <a:p>
            <a:fld id="{8480D3A0-940C-47D4-8E2A-FCEA3D903E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94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6/69/Organization_of_American_States_(orthographic_projection).svg/2000px-Organization_of_American_States_(orthographic_projection).sv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50" b="47900" l="22900" r="68500">
                        <a14:foregroundMark x1="46450" y1="40800" x2="62150" y2="45850"/>
                        <a14:foregroundMark x1="52350" y1="45450" x2="52350" y2="45450"/>
                        <a14:foregroundMark x1="51200" y1="45150" x2="51650" y2="45150"/>
                        <a14:backgroundMark x1="29000" y1="18000" x2="60800" y2="18200"/>
                        <a14:backgroundMark x1="39350" y1="19200" x2="55450" y2="22800"/>
                        <a14:backgroundMark x1="27050" y1="18300" x2="52650" y2="17500"/>
                        <a14:backgroundMark x1="57400" y1="21150" x2="61050" y2="2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2" t="17147" r="33998" b="51310"/>
          <a:stretch/>
        </p:blipFill>
        <p:spPr bwMode="auto">
          <a:xfrm>
            <a:off x="755320" y="1356967"/>
            <a:ext cx="7378346" cy="4786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2829704" y="4829954"/>
            <a:ext cx="0" cy="92285"/>
          </a:xfrm>
          <a:prstGeom prst="line">
            <a:avLst/>
          </a:prstGeom>
          <a:ln w="25400" cap="flat" cmpd="sng" algn="ctr">
            <a:solidFill>
              <a:srgbClr val="FFFF00"/>
            </a:solidFill>
            <a:prstDash val="dash"/>
            <a:miter lim="800000"/>
            <a:headEnd type="none" w="med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2: A Different Lifestyle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5749710" y="4599160"/>
            <a:ext cx="433808" cy="706171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183517" y="2815628"/>
            <a:ext cx="82239" cy="2439839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6265756" y="2815628"/>
            <a:ext cx="651093" cy="2711444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6347996" y="2815628"/>
            <a:ext cx="1084899" cy="2788467"/>
          </a:xfrm>
          <a:prstGeom prst="straightConnector1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812100" y="2438060"/>
            <a:ext cx="14736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r">
              <a:defRPr sz="1200">
                <a:solidFill>
                  <a:srgbClr val="FF99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>
                <a:solidFill>
                  <a:srgbClr val="69A02C"/>
                </a:solidFill>
                <a:effectLst/>
              </a:rPr>
              <a:t>New England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5489" y="2651510"/>
            <a:ext cx="932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r">
              <a:defRPr sz="1200">
                <a:solidFill>
                  <a:srgbClr val="FF99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>
                <a:solidFill>
                  <a:srgbClr val="69A02C"/>
                </a:solidFill>
                <a:effectLst/>
              </a:rPr>
              <a:t>New York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56360" y="5166831"/>
            <a:ext cx="932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69A02C"/>
                </a:solidFill>
                <a:effectLst/>
              </a:rPr>
              <a:t>Cuba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18663" y="4208993"/>
            <a:ext cx="932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69A02C"/>
                </a:solidFill>
                <a:effectLst/>
              </a:rPr>
              <a:t>Florida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32323" y="5401916"/>
            <a:ext cx="1052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69A02C"/>
                </a:solidFill>
                <a:effectLst/>
              </a:rPr>
              <a:t>Puerto Rico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idx="12"/>
          </p:nvPr>
        </p:nvSpPr>
        <p:spPr>
          <a:xfrm>
            <a:off x="8605807" y="6503371"/>
            <a:ext cx="548700" cy="524800"/>
          </a:xfrm>
        </p:spPr>
        <p:txBody>
          <a:bodyPr/>
          <a:lstStyle/>
          <a:p>
            <a:fld id="{8480D3A0-940C-47D4-8E2A-FCEA3D903E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28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031821" y="1169255"/>
            <a:ext cx="1642228" cy="929521"/>
            <a:chOff x="5386026" y="1355914"/>
            <a:chExt cx="1642228" cy="929521"/>
          </a:xfrm>
        </p:grpSpPr>
        <p:sp>
          <p:nvSpPr>
            <p:cNvPr id="4" name="Freeform: Shape 3"/>
            <p:cNvSpPr/>
            <p:nvPr/>
          </p:nvSpPr>
          <p:spPr>
            <a:xfrm>
              <a:off x="5386026" y="1355914"/>
              <a:ext cx="1642228" cy="929521"/>
            </a:xfrm>
            <a:custGeom>
              <a:avLst/>
              <a:gdLst/>
              <a:ahLst/>
              <a:cxnLst/>
              <a:rect l="0" t="0" r="0" b="0"/>
              <a:pathLst>
                <a:path w="2345297" h="1327526">
                  <a:moveTo>
                    <a:pt x="86424" y="255847"/>
                  </a:moveTo>
                  <a:lnTo>
                    <a:pt x="160316" y="202220"/>
                  </a:lnTo>
                  <a:lnTo>
                    <a:pt x="268585" y="151620"/>
                  </a:lnTo>
                  <a:lnTo>
                    <a:pt x="418299" y="99773"/>
                  </a:lnTo>
                  <a:lnTo>
                    <a:pt x="598855" y="59329"/>
                  </a:lnTo>
                  <a:lnTo>
                    <a:pt x="764632" y="33851"/>
                  </a:lnTo>
                  <a:lnTo>
                    <a:pt x="966713" y="11938"/>
                  </a:lnTo>
                  <a:lnTo>
                    <a:pt x="1175219" y="890"/>
                  </a:lnTo>
                  <a:lnTo>
                    <a:pt x="1342281" y="0"/>
                  </a:lnTo>
                  <a:lnTo>
                    <a:pt x="1557213" y="6413"/>
                  </a:lnTo>
                  <a:lnTo>
                    <a:pt x="1714316" y="24764"/>
                  </a:lnTo>
                  <a:lnTo>
                    <a:pt x="1895836" y="58261"/>
                  </a:lnTo>
                  <a:lnTo>
                    <a:pt x="2077033" y="119727"/>
                  </a:lnTo>
                  <a:lnTo>
                    <a:pt x="2161849" y="162488"/>
                  </a:lnTo>
                  <a:lnTo>
                    <a:pt x="2229317" y="207209"/>
                  </a:lnTo>
                  <a:lnTo>
                    <a:pt x="2282970" y="259411"/>
                  </a:lnTo>
                  <a:lnTo>
                    <a:pt x="2323450" y="319276"/>
                  </a:lnTo>
                  <a:lnTo>
                    <a:pt x="2345296" y="402480"/>
                  </a:lnTo>
                  <a:lnTo>
                    <a:pt x="2339514" y="470719"/>
                  </a:lnTo>
                  <a:lnTo>
                    <a:pt x="2307707" y="552674"/>
                  </a:lnTo>
                  <a:lnTo>
                    <a:pt x="2255341" y="612183"/>
                  </a:lnTo>
                  <a:lnTo>
                    <a:pt x="2190441" y="663318"/>
                  </a:lnTo>
                  <a:lnTo>
                    <a:pt x="2117514" y="704118"/>
                  </a:lnTo>
                  <a:lnTo>
                    <a:pt x="2016634" y="749194"/>
                  </a:lnTo>
                  <a:lnTo>
                    <a:pt x="1891659" y="779839"/>
                  </a:lnTo>
                  <a:lnTo>
                    <a:pt x="1762185" y="798012"/>
                  </a:lnTo>
                  <a:lnTo>
                    <a:pt x="1621146" y="804960"/>
                  </a:lnTo>
                  <a:lnTo>
                    <a:pt x="1625323" y="878365"/>
                  </a:lnTo>
                  <a:lnTo>
                    <a:pt x="1597372" y="953018"/>
                  </a:lnTo>
                  <a:lnTo>
                    <a:pt x="1548860" y="1035330"/>
                  </a:lnTo>
                  <a:lnTo>
                    <a:pt x="1481393" y="1105528"/>
                  </a:lnTo>
                  <a:lnTo>
                    <a:pt x="1377621" y="1190871"/>
                  </a:lnTo>
                  <a:lnTo>
                    <a:pt x="1297303" y="1239689"/>
                  </a:lnTo>
                  <a:lnTo>
                    <a:pt x="1198993" y="1286368"/>
                  </a:lnTo>
                  <a:lnTo>
                    <a:pt x="1084298" y="1327525"/>
                  </a:lnTo>
                  <a:lnTo>
                    <a:pt x="1190639" y="1234879"/>
                  </a:lnTo>
                  <a:lnTo>
                    <a:pt x="1309190" y="1113902"/>
                  </a:lnTo>
                  <a:lnTo>
                    <a:pt x="1353526" y="1045664"/>
                  </a:lnTo>
                  <a:lnTo>
                    <a:pt x="1380513" y="973684"/>
                  </a:lnTo>
                  <a:lnTo>
                    <a:pt x="1383726" y="914533"/>
                  </a:lnTo>
                  <a:lnTo>
                    <a:pt x="1366698" y="862331"/>
                  </a:lnTo>
                  <a:lnTo>
                    <a:pt x="1330394" y="805317"/>
                  </a:lnTo>
                  <a:lnTo>
                    <a:pt x="1088475" y="799081"/>
                  </a:lnTo>
                  <a:lnTo>
                    <a:pt x="899567" y="786965"/>
                  </a:lnTo>
                  <a:lnTo>
                    <a:pt x="719011" y="767366"/>
                  </a:lnTo>
                  <a:lnTo>
                    <a:pt x="592107" y="746521"/>
                  </a:lnTo>
                  <a:lnTo>
                    <a:pt x="452675" y="715164"/>
                  </a:lnTo>
                  <a:lnTo>
                    <a:pt x="345369" y="688083"/>
                  </a:lnTo>
                  <a:lnTo>
                    <a:pt x="226820" y="642115"/>
                  </a:lnTo>
                  <a:lnTo>
                    <a:pt x="104093" y="572273"/>
                  </a:lnTo>
                  <a:lnTo>
                    <a:pt x="57508" y="539490"/>
                  </a:lnTo>
                  <a:lnTo>
                    <a:pt x="23453" y="502966"/>
                  </a:lnTo>
                  <a:lnTo>
                    <a:pt x="0" y="456999"/>
                  </a:lnTo>
                  <a:lnTo>
                    <a:pt x="2249" y="399094"/>
                  </a:lnTo>
                  <a:lnTo>
                    <a:pt x="8033" y="354731"/>
                  </a:lnTo>
                  <a:lnTo>
                    <a:pt x="41767" y="30145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81">
                <a:solidFill>
                  <a:srgbClr val="0070C0"/>
                </a:solidFill>
                <a:latin typeface="+mj-lt"/>
              </a:endParaRPr>
            </a:p>
          </p:txBody>
        </p:sp>
        <p:sp>
          <p:nvSpPr>
            <p:cNvPr id="9222" name="TextBox 5"/>
            <p:cNvSpPr txBox="1">
              <a:spLocks noChangeArrowheads="1"/>
            </p:cNvSpPr>
            <p:nvPr/>
          </p:nvSpPr>
          <p:spPr bwMode="auto">
            <a:xfrm>
              <a:off x="5839485" y="1406279"/>
              <a:ext cx="104114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2400" dirty="0" err="1">
                  <a:solidFill>
                    <a:srgbClr val="0070C0"/>
                  </a:solidFill>
                  <a:latin typeface="+mj-lt"/>
                </a:rPr>
                <a:t>Hola</a:t>
              </a:r>
              <a:r>
                <a:rPr lang="en-US" altLang="en-US" sz="2400" dirty="0">
                  <a:solidFill>
                    <a:srgbClr val="0070C0"/>
                  </a:solidFill>
                  <a:latin typeface="+mj-lt"/>
                </a:rPr>
                <a:t>!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880772" y="2177477"/>
            <a:ext cx="2951528" cy="1636756"/>
            <a:chOff x="5031821" y="2971458"/>
            <a:chExt cx="2951528" cy="1636756"/>
          </a:xfrm>
        </p:grpSpPr>
        <p:sp>
          <p:nvSpPr>
            <p:cNvPr id="5" name="Freeform: Shape 4"/>
            <p:cNvSpPr/>
            <p:nvPr/>
          </p:nvSpPr>
          <p:spPr>
            <a:xfrm>
              <a:off x="5031821" y="2971458"/>
              <a:ext cx="2951528" cy="1636756"/>
            </a:xfrm>
            <a:custGeom>
              <a:avLst/>
              <a:gdLst/>
              <a:ahLst/>
              <a:cxnLst/>
              <a:rect l="0" t="0" r="0" b="0"/>
              <a:pathLst>
                <a:path w="2619652" h="1451430">
                  <a:moveTo>
                    <a:pt x="96532" y="279728"/>
                  </a:moveTo>
                  <a:lnTo>
                    <a:pt x="179069" y="221094"/>
                  </a:lnTo>
                  <a:lnTo>
                    <a:pt x="300003" y="165772"/>
                  </a:lnTo>
                  <a:lnTo>
                    <a:pt x="467231" y="109086"/>
                  </a:lnTo>
                  <a:lnTo>
                    <a:pt x="668908" y="64867"/>
                  </a:lnTo>
                  <a:lnTo>
                    <a:pt x="854078" y="37012"/>
                  </a:lnTo>
                  <a:lnTo>
                    <a:pt x="1079799" y="13052"/>
                  </a:lnTo>
                  <a:lnTo>
                    <a:pt x="1312696" y="973"/>
                  </a:lnTo>
                  <a:lnTo>
                    <a:pt x="1499303" y="0"/>
                  </a:lnTo>
                  <a:lnTo>
                    <a:pt x="1739377" y="7012"/>
                  </a:lnTo>
                  <a:lnTo>
                    <a:pt x="1914856" y="27077"/>
                  </a:lnTo>
                  <a:lnTo>
                    <a:pt x="2117611" y="63699"/>
                  </a:lnTo>
                  <a:lnTo>
                    <a:pt x="2320005" y="130903"/>
                  </a:lnTo>
                  <a:lnTo>
                    <a:pt x="2414744" y="177654"/>
                  </a:lnTo>
                  <a:lnTo>
                    <a:pt x="2490104" y="226548"/>
                  </a:lnTo>
                  <a:lnTo>
                    <a:pt x="2550033" y="283624"/>
                  </a:lnTo>
                  <a:lnTo>
                    <a:pt x="2595251" y="349076"/>
                  </a:lnTo>
                  <a:lnTo>
                    <a:pt x="2619651" y="440045"/>
                  </a:lnTo>
                  <a:lnTo>
                    <a:pt x="2613191" y="514652"/>
                  </a:lnTo>
                  <a:lnTo>
                    <a:pt x="2577665" y="604259"/>
                  </a:lnTo>
                  <a:lnTo>
                    <a:pt x="2519172" y="669321"/>
                  </a:lnTo>
                  <a:lnTo>
                    <a:pt x="2446682" y="725228"/>
                  </a:lnTo>
                  <a:lnTo>
                    <a:pt x="2365221" y="769836"/>
                  </a:lnTo>
                  <a:lnTo>
                    <a:pt x="2252541" y="819118"/>
                  </a:lnTo>
                  <a:lnTo>
                    <a:pt x="2112946" y="852624"/>
                  </a:lnTo>
                  <a:lnTo>
                    <a:pt x="1968326" y="872494"/>
                  </a:lnTo>
                  <a:lnTo>
                    <a:pt x="1810789" y="880091"/>
                  </a:lnTo>
                  <a:lnTo>
                    <a:pt x="1815454" y="960346"/>
                  </a:lnTo>
                  <a:lnTo>
                    <a:pt x="1784235" y="1041967"/>
                  </a:lnTo>
                  <a:lnTo>
                    <a:pt x="1730046" y="1131961"/>
                  </a:lnTo>
                  <a:lnTo>
                    <a:pt x="1654686" y="1208713"/>
                  </a:lnTo>
                  <a:lnTo>
                    <a:pt x="1538776" y="1302019"/>
                  </a:lnTo>
                  <a:lnTo>
                    <a:pt x="1449062" y="1355394"/>
                  </a:lnTo>
                  <a:lnTo>
                    <a:pt x="1339252" y="1406431"/>
                  </a:lnTo>
                  <a:lnTo>
                    <a:pt x="1211140" y="1451429"/>
                  </a:lnTo>
                  <a:lnTo>
                    <a:pt x="1329922" y="1350135"/>
                  </a:lnTo>
                  <a:lnTo>
                    <a:pt x="1462339" y="1217868"/>
                  </a:lnTo>
                  <a:lnTo>
                    <a:pt x="1511862" y="1143261"/>
                  </a:lnTo>
                  <a:lnTo>
                    <a:pt x="1542005" y="1064563"/>
                  </a:lnTo>
                  <a:lnTo>
                    <a:pt x="1545594" y="999890"/>
                  </a:lnTo>
                  <a:lnTo>
                    <a:pt x="1526575" y="942815"/>
                  </a:lnTo>
                  <a:lnTo>
                    <a:pt x="1486025" y="880481"/>
                  </a:lnTo>
                  <a:lnTo>
                    <a:pt x="1215805" y="873662"/>
                  </a:lnTo>
                  <a:lnTo>
                    <a:pt x="1004797" y="860416"/>
                  </a:lnTo>
                  <a:lnTo>
                    <a:pt x="803120" y="838989"/>
                  </a:lnTo>
                  <a:lnTo>
                    <a:pt x="661372" y="816198"/>
                  </a:lnTo>
                  <a:lnTo>
                    <a:pt x="505629" y="781914"/>
                  </a:lnTo>
                  <a:lnTo>
                    <a:pt x="385771" y="752304"/>
                  </a:lnTo>
                  <a:lnTo>
                    <a:pt x="253352" y="702047"/>
                  </a:lnTo>
                  <a:lnTo>
                    <a:pt x="116269" y="625686"/>
                  </a:lnTo>
                  <a:lnTo>
                    <a:pt x="64235" y="589844"/>
                  </a:lnTo>
                  <a:lnTo>
                    <a:pt x="26195" y="549910"/>
                  </a:lnTo>
                  <a:lnTo>
                    <a:pt x="0" y="499653"/>
                  </a:lnTo>
                  <a:lnTo>
                    <a:pt x="2512" y="436344"/>
                  </a:lnTo>
                  <a:lnTo>
                    <a:pt x="8971" y="387840"/>
                  </a:lnTo>
                  <a:lnTo>
                    <a:pt x="46651" y="32959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81">
                <a:solidFill>
                  <a:srgbClr val="0070C0"/>
                </a:solidFill>
                <a:latin typeface="+mj-lt"/>
              </a:endParaRPr>
            </a:p>
          </p:txBody>
        </p:sp>
        <p:sp>
          <p:nvSpPr>
            <p:cNvPr id="9223" name="TextBox 6"/>
            <p:cNvSpPr txBox="1">
              <a:spLocks noChangeArrowheads="1"/>
            </p:cNvSpPr>
            <p:nvPr/>
          </p:nvSpPr>
          <p:spPr bwMode="auto">
            <a:xfrm>
              <a:off x="5151119" y="3197040"/>
              <a:ext cx="283223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2800" dirty="0" err="1">
                  <a:solidFill>
                    <a:srgbClr val="0070C0"/>
                  </a:solidFill>
                  <a:latin typeface="+mj-lt"/>
                </a:rPr>
                <a:t>Cómo</a:t>
              </a:r>
              <a:r>
                <a:rPr lang="en-US" altLang="en-US" sz="2800" dirty="0">
                  <a:solidFill>
                    <a:srgbClr val="0070C0"/>
                  </a:solidFill>
                  <a:latin typeface="+mj-lt"/>
                </a:rPr>
                <a:t> </a:t>
              </a:r>
              <a:r>
                <a:rPr lang="en-US" altLang="en-US" sz="2800" dirty="0" err="1">
                  <a:solidFill>
                    <a:srgbClr val="0070C0"/>
                  </a:solidFill>
                  <a:latin typeface="+mj-lt"/>
                </a:rPr>
                <a:t>te</a:t>
              </a:r>
              <a:r>
                <a:rPr lang="en-US" altLang="en-US" sz="2800" dirty="0">
                  <a:solidFill>
                    <a:srgbClr val="0070C0"/>
                  </a:solidFill>
                  <a:latin typeface="+mj-lt"/>
                </a:rPr>
                <a:t> llamas?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United States: </a:t>
            </a:r>
            <a:r>
              <a:rPr lang="en-US" dirty="0">
                <a:solidFill>
                  <a:schemeClr val="accent1"/>
                </a:solidFill>
              </a:rPr>
              <a:t>English</a:t>
            </a:r>
          </a:p>
          <a:p>
            <a:r>
              <a:rPr lang="en-US" dirty="0"/>
              <a:t>Puerto Rico: </a:t>
            </a:r>
            <a:r>
              <a:rPr lang="en-US" dirty="0">
                <a:solidFill>
                  <a:srgbClr val="0070C0"/>
                </a:solidFill>
              </a:rPr>
              <a:t>Spanish</a:t>
            </a:r>
            <a:r>
              <a:rPr lang="en-US" dirty="0"/>
              <a:t> and </a:t>
            </a:r>
            <a:r>
              <a:rPr lang="en-US" dirty="0">
                <a:solidFill>
                  <a:schemeClr val="accent1"/>
                </a:solidFill>
              </a:rPr>
              <a:t>English</a:t>
            </a:r>
            <a:r>
              <a:rPr lang="en-US" dirty="0"/>
              <a:t> </a:t>
            </a:r>
          </a:p>
          <a:p>
            <a:r>
              <a:rPr lang="en-US" dirty="0"/>
              <a:t>Cuba: </a:t>
            </a:r>
            <a:r>
              <a:rPr lang="en-US" dirty="0">
                <a:solidFill>
                  <a:srgbClr val="0070C0"/>
                </a:solidFill>
              </a:rPr>
              <a:t>Spanish</a:t>
            </a:r>
            <a:r>
              <a:rPr lang="en-US" dirty="0"/>
              <a:t> </a:t>
            </a:r>
          </a:p>
          <a:p>
            <a:r>
              <a:rPr lang="en-US" dirty="0"/>
              <a:t>Dominican Republic: </a:t>
            </a:r>
            <a:r>
              <a:rPr lang="en-US" dirty="0">
                <a:solidFill>
                  <a:srgbClr val="0070C0"/>
                </a:solidFill>
              </a:rPr>
              <a:t>Spanish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</p:spPr>
        <p:txBody>
          <a:bodyPr/>
          <a:lstStyle/>
          <a:p>
            <a:fld id="{8480D3A0-940C-47D4-8E2A-FCEA3D903E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18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0" y="1265541"/>
            <a:ext cx="4947128" cy="367406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12700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1" y="5696728"/>
            <a:ext cx="4947127" cy="763600"/>
          </a:xfrm>
        </p:spPr>
        <p:txBody>
          <a:bodyPr/>
          <a:lstStyle/>
          <a:p>
            <a:r>
              <a:rPr lang="en-US" dirty="0"/>
              <a:t>Housing (1950-1960)</a:t>
            </a:r>
            <a:br>
              <a:rPr lang="en-US" dirty="0"/>
            </a:b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11700" y="4966580"/>
            <a:ext cx="1059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r">
              <a:defRPr sz="1200">
                <a:solidFill>
                  <a:srgbClr val="FF99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l"/>
            <a:r>
              <a:rPr lang="en-US" sz="1400" dirty="0">
                <a:solidFill>
                  <a:schemeClr val="accent3">
                    <a:lumMod val="75000"/>
                  </a:schemeClr>
                </a:solidFill>
                <a:effectLst/>
                <a:latin typeface="+mj-lt"/>
              </a:rPr>
              <a:t>New York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39064" y="4152720"/>
            <a:ext cx="1937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effectLst/>
                <a:latin typeface="+mj-lt"/>
              </a:rPr>
              <a:t>Dominican Republic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39064" y="6460328"/>
            <a:ext cx="1254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effectLst/>
                <a:latin typeface="+mj-lt"/>
              </a:rPr>
              <a:t>Puerto Rico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39064" y="1845112"/>
            <a:ext cx="607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effectLst/>
                <a:latin typeface="+mj-lt"/>
              </a:rPr>
              <a:t>Cuba</a:t>
            </a:r>
          </a:p>
        </p:txBody>
      </p:sp>
      <p:pic>
        <p:nvPicPr>
          <p:cNvPr id="1024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79" r="6424"/>
          <a:stretch/>
        </p:blipFill>
        <p:spPr bwMode="auto">
          <a:xfrm>
            <a:off x="6572816" y="4545302"/>
            <a:ext cx="2458651" cy="1898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4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799" y="155996"/>
            <a:ext cx="2475872" cy="1689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45" name="Picture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064" y="2329071"/>
            <a:ext cx="2475872" cy="1839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cxnSp>
        <p:nvCxnSpPr>
          <p:cNvPr id="5" name="Straight Arrow Connector 4"/>
          <p:cNvCxnSpPr>
            <a:stCxn id="10244" idx="1"/>
          </p:cNvCxnSpPr>
          <p:nvPr/>
        </p:nvCxnSpPr>
        <p:spPr>
          <a:xfrm flipH="1">
            <a:off x="5591688" y="1000564"/>
            <a:ext cx="984111" cy="1273675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245" idx="1"/>
          </p:cNvCxnSpPr>
          <p:nvPr/>
        </p:nvCxnSpPr>
        <p:spPr>
          <a:xfrm flipH="1">
            <a:off x="5924550" y="3248618"/>
            <a:ext cx="614514" cy="34927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591688" y="4111881"/>
            <a:ext cx="981130" cy="1157268"/>
          </a:xfrm>
          <a:prstGeom prst="straightConnector1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3"/>
          <p:cNvSpPr>
            <a:spLocks noGrp="1"/>
          </p:cNvSpPr>
          <p:nvPr>
            <p:ph type="sldNum" idx="12"/>
          </p:nvPr>
        </p:nvSpPr>
        <p:spPr>
          <a:xfrm>
            <a:off x="8605807" y="6503371"/>
            <a:ext cx="548700" cy="524800"/>
          </a:xfrm>
        </p:spPr>
        <p:txBody>
          <a:bodyPr/>
          <a:lstStyle/>
          <a:p>
            <a:fld id="{8480D3A0-940C-47D4-8E2A-FCEA3D903E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11560"/>
      </p:ext>
    </p:extLst>
  </p:cSld>
  <p:clrMapOvr>
    <a:masterClrMapping/>
  </p:clrMapOvr>
</p:sld>
</file>

<file path=ppt/theme/theme1.xml><?xml version="1.0" encoding="utf-8"?>
<a:theme xmlns:a="http://schemas.openxmlformats.org/drawingml/2006/main" name="Latin@s">
  <a:themeElements>
    <a:clrScheme name="Latin@s">
      <a:dk1>
        <a:srgbClr val="77405D"/>
      </a:dk1>
      <a:lt1>
        <a:srgbClr val="FFFFFF"/>
      </a:lt1>
      <a:dk2>
        <a:srgbClr val="77405D"/>
      </a:dk2>
      <a:lt2>
        <a:srgbClr val="FFFFFF"/>
      </a:lt2>
      <a:accent1>
        <a:srgbClr val="BF2600"/>
      </a:accent1>
      <a:accent2>
        <a:srgbClr val="FFC247"/>
      </a:accent2>
      <a:accent3>
        <a:srgbClr val="77405D"/>
      </a:accent3>
      <a:accent4>
        <a:srgbClr val="77405D"/>
      </a:accent4>
      <a:accent5>
        <a:srgbClr val="E3D0F1"/>
      </a:accent5>
      <a:accent6>
        <a:srgbClr val="B37194"/>
      </a:accent6>
      <a:hlink>
        <a:srgbClr val="7F7F7F"/>
      </a:hlink>
      <a:folHlink>
        <a:srgbClr val="A5A5A5"/>
      </a:folHlink>
    </a:clrScheme>
    <a:fontScheme name="Custom 1">
      <a:majorFont>
        <a:latin typeface="Palatino Linotype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Latin@s" id="{E18305C4-C0F5-4239-A519-15D5199944FD}" vid="{90FFA1D5-7EE6-4758-9010-725D356203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Latin@s</Template>
  <TotalTime>557</TotalTime>
  <Words>295</Words>
  <Application>Microsoft Office PowerPoint</Application>
  <PresentationFormat>Letter Paper (8.5x11 in)</PresentationFormat>
  <Paragraphs>90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Latin@s</vt:lpstr>
      <vt:lpstr>Latin American Immigration </vt:lpstr>
      <vt:lpstr>Where in the world are we?</vt:lpstr>
      <vt:lpstr>Countries of Latin America</vt:lpstr>
      <vt:lpstr>Puerto Rico  </vt:lpstr>
      <vt:lpstr>Cuba</vt:lpstr>
      <vt:lpstr>Domincan Republic</vt:lpstr>
      <vt:lpstr>Day 2: A Different Lifestyle</vt:lpstr>
      <vt:lpstr>Language</vt:lpstr>
      <vt:lpstr>Housing (1950-1960) </vt:lpstr>
      <vt:lpstr>Weather</vt:lpstr>
      <vt:lpstr>Food</vt:lpstr>
      <vt:lpstr>Ways to Adapt </vt:lpstr>
      <vt:lpstr>Day 3: Employment </vt:lpstr>
      <vt:lpstr>Work Experience for Latinos 1950s, 1960s, and 1970s </vt:lpstr>
      <vt:lpstr>Working Conditions </vt:lpstr>
      <vt:lpstr>Naturalization Test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Terry McArdle</dc:creator>
  <cp:lastModifiedBy>Finn, Michelle</cp:lastModifiedBy>
  <cp:revision>209</cp:revision>
  <dcterms:created xsi:type="dcterms:W3CDTF">2016-08-12T19:18:47Z</dcterms:created>
  <dcterms:modified xsi:type="dcterms:W3CDTF">2018-09-07T18:33:22Z</dcterms:modified>
</cp:coreProperties>
</file>